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1" r:id="rId6"/>
    <p:sldId id="259" r:id="rId7"/>
    <p:sldId id="262" r:id="rId8"/>
    <p:sldId id="263" r:id="rId9"/>
    <p:sldId id="264" r:id="rId10"/>
    <p:sldId id="265" r:id="rId1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86"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B96243-3DDE-FB8D-3B57-082C823F9D30}"/>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89D805E7-DF61-E82D-2E97-ABF960C06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D6FE9D4C-7DE8-107C-549F-A4B25E6A7412}"/>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5" name="Élőláb helye 4">
            <a:extLst>
              <a:ext uri="{FF2B5EF4-FFF2-40B4-BE49-F238E27FC236}">
                <a16:creationId xmlns:a16="http://schemas.microsoft.com/office/drawing/2014/main" id="{150513B7-BAEB-9E52-9057-394E34AB30BC}"/>
              </a:ext>
            </a:extLst>
          </p:cNvPr>
          <p:cNvSpPr>
            <a:spLocks noGrp="1"/>
          </p:cNvSpPr>
          <p:nvPr>
            <p:ph type="ftr" sz="quarter" idx="11"/>
          </p:nvPr>
        </p:nvSpPr>
        <p:spPr/>
        <p:txBody>
          <a:bodyPr/>
          <a:lstStyle/>
          <a:p>
            <a:endParaRPr lang="hu-HU" dirty="0"/>
          </a:p>
        </p:txBody>
      </p:sp>
      <p:sp>
        <p:nvSpPr>
          <p:cNvPr id="6" name="Dia számának helye 5">
            <a:extLst>
              <a:ext uri="{FF2B5EF4-FFF2-40B4-BE49-F238E27FC236}">
                <a16:creationId xmlns:a16="http://schemas.microsoft.com/office/drawing/2014/main" id="{BD9EE00C-BD18-BCFD-83E9-28D461549D52}"/>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281868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6BEF8EA-E8E6-3699-9B8B-E414B76A8F22}"/>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AE6EA4B0-02B7-9EC8-0DBB-708643382104}"/>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8E45146-6C1A-54A6-23CB-E1C8ECDC1CAC}"/>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5" name="Élőláb helye 4">
            <a:extLst>
              <a:ext uri="{FF2B5EF4-FFF2-40B4-BE49-F238E27FC236}">
                <a16:creationId xmlns:a16="http://schemas.microsoft.com/office/drawing/2014/main" id="{7F3451FD-BAEE-C9D3-5ABF-CB948B152551}"/>
              </a:ext>
            </a:extLst>
          </p:cNvPr>
          <p:cNvSpPr>
            <a:spLocks noGrp="1"/>
          </p:cNvSpPr>
          <p:nvPr>
            <p:ph type="ftr" sz="quarter" idx="11"/>
          </p:nvPr>
        </p:nvSpPr>
        <p:spPr/>
        <p:txBody>
          <a:bodyPr/>
          <a:lstStyle/>
          <a:p>
            <a:endParaRPr lang="hu-HU" dirty="0"/>
          </a:p>
        </p:txBody>
      </p:sp>
      <p:sp>
        <p:nvSpPr>
          <p:cNvPr id="6" name="Dia számának helye 5">
            <a:extLst>
              <a:ext uri="{FF2B5EF4-FFF2-40B4-BE49-F238E27FC236}">
                <a16:creationId xmlns:a16="http://schemas.microsoft.com/office/drawing/2014/main" id="{82902E40-2C0D-DFB4-BEF8-95E261D16635}"/>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74888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8E8454E4-B3B5-3367-6155-9EB1186A323E}"/>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281181AA-128E-80ED-CFA0-1A4A18000D23}"/>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C2AD5DC8-D2CF-3AA2-C1EF-17B60AB8A114}"/>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5" name="Élőláb helye 4">
            <a:extLst>
              <a:ext uri="{FF2B5EF4-FFF2-40B4-BE49-F238E27FC236}">
                <a16:creationId xmlns:a16="http://schemas.microsoft.com/office/drawing/2014/main" id="{BC6D8356-07F7-B63F-5C3F-EEA229794226}"/>
              </a:ext>
            </a:extLst>
          </p:cNvPr>
          <p:cNvSpPr>
            <a:spLocks noGrp="1"/>
          </p:cNvSpPr>
          <p:nvPr>
            <p:ph type="ftr" sz="quarter" idx="11"/>
          </p:nvPr>
        </p:nvSpPr>
        <p:spPr/>
        <p:txBody>
          <a:bodyPr/>
          <a:lstStyle/>
          <a:p>
            <a:endParaRPr lang="hu-HU" dirty="0"/>
          </a:p>
        </p:txBody>
      </p:sp>
      <p:sp>
        <p:nvSpPr>
          <p:cNvPr id="6" name="Dia számának helye 5">
            <a:extLst>
              <a:ext uri="{FF2B5EF4-FFF2-40B4-BE49-F238E27FC236}">
                <a16:creationId xmlns:a16="http://schemas.microsoft.com/office/drawing/2014/main" id="{860AFC4B-ECAC-1E05-0813-16C7F2E30BED}"/>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388715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A3297F-59E6-50E9-FA7D-DE39CABEBED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C3460BAC-2C67-AD4F-5B17-572F57895A1A}"/>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BCA5DE8-8B81-653C-089F-312D7D62F6AC}"/>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5" name="Élőláb helye 4">
            <a:extLst>
              <a:ext uri="{FF2B5EF4-FFF2-40B4-BE49-F238E27FC236}">
                <a16:creationId xmlns:a16="http://schemas.microsoft.com/office/drawing/2014/main" id="{903A59F5-C869-08AE-4C7A-22D17189E6F3}"/>
              </a:ext>
            </a:extLst>
          </p:cNvPr>
          <p:cNvSpPr>
            <a:spLocks noGrp="1"/>
          </p:cNvSpPr>
          <p:nvPr>
            <p:ph type="ftr" sz="quarter" idx="11"/>
          </p:nvPr>
        </p:nvSpPr>
        <p:spPr/>
        <p:txBody>
          <a:bodyPr/>
          <a:lstStyle/>
          <a:p>
            <a:endParaRPr lang="hu-HU" dirty="0"/>
          </a:p>
        </p:txBody>
      </p:sp>
      <p:sp>
        <p:nvSpPr>
          <p:cNvPr id="6" name="Dia számának helye 5">
            <a:extLst>
              <a:ext uri="{FF2B5EF4-FFF2-40B4-BE49-F238E27FC236}">
                <a16:creationId xmlns:a16="http://schemas.microsoft.com/office/drawing/2014/main" id="{AE43B587-B15F-AF9F-3467-076215983B96}"/>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826873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BC9C72-5664-9067-F3E3-AC0CC920F71A}"/>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E85A7C22-4EC1-BA5A-B5FB-9812AFB736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9D95D9C6-1DD7-6D12-F890-EA55DBE38D63}"/>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5" name="Élőláb helye 4">
            <a:extLst>
              <a:ext uri="{FF2B5EF4-FFF2-40B4-BE49-F238E27FC236}">
                <a16:creationId xmlns:a16="http://schemas.microsoft.com/office/drawing/2014/main" id="{41E547C1-83EE-BAF0-E0A1-CA8696405034}"/>
              </a:ext>
            </a:extLst>
          </p:cNvPr>
          <p:cNvSpPr>
            <a:spLocks noGrp="1"/>
          </p:cNvSpPr>
          <p:nvPr>
            <p:ph type="ftr" sz="quarter" idx="11"/>
          </p:nvPr>
        </p:nvSpPr>
        <p:spPr/>
        <p:txBody>
          <a:bodyPr/>
          <a:lstStyle/>
          <a:p>
            <a:endParaRPr lang="hu-HU" dirty="0"/>
          </a:p>
        </p:txBody>
      </p:sp>
      <p:sp>
        <p:nvSpPr>
          <p:cNvPr id="6" name="Dia számának helye 5">
            <a:extLst>
              <a:ext uri="{FF2B5EF4-FFF2-40B4-BE49-F238E27FC236}">
                <a16:creationId xmlns:a16="http://schemas.microsoft.com/office/drawing/2014/main" id="{932F261A-A766-424A-002F-D6BF56767F3D}"/>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379351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1C8706D-90D3-ABC4-6183-241E2F235528}"/>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0E62D2AE-6CB6-09E7-6D36-850BE5C14E4F}"/>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877491C2-56E9-8B96-38E8-2A97C42CF4D4}"/>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189CB550-89DE-6EE6-6586-183D49DBB8BB}"/>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6" name="Élőláb helye 5">
            <a:extLst>
              <a:ext uri="{FF2B5EF4-FFF2-40B4-BE49-F238E27FC236}">
                <a16:creationId xmlns:a16="http://schemas.microsoft.com/office/drawing/2014/main" id="{DBE6277B-DCC8-8DC0-6775-E9444AF131C1}"/>
              </a:ext>
            </a:extLst>
          </p:cNvPr>
          <p:cNvSpPr>
            <a:spLocks noGrp="1"/>
          </p:cNvSpPr>
          <p:nvPr>
            <p:ph type="ftr" sz="quarter" idx="11"/>
          </p:nvPr>
        </p:nvSpPr>
        <p:spPr/>
        <p:txBody>
          <a:bodyPr/>
          <a:lstStyle/>
          <a:p>
            <a:endParaRPr lang="hu-HU" dirty="0"/>
          </a:p>
        </p:txBody>
      </p:sp>
      <p:sp>
        <p:nvSpPr>
          <p:cNvPr id="7" name="Dia számának helye 6">
            <a:extLst>
              <a:ext uri="{FF2B5EF4-FFF2-40B4-BE49-F238E27FC236}">
                <a16:creationId xmlns:a16="http://schemas.microsoft.com/office/drawing/2014/main" id="{C803ED58-BF49-B475-C86F-1A1F3697296A}"/>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404197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C4D458-799B-303D-7A44-D484B020FB45}"/>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FFE09CB9-EAC1-C33A-CA97-07688F32BA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11EAAD72-F47F-303D-09B4-1D74E3DF0425}"/>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5680E272-9D8B-23DE-C8EE-6A63AD3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DCAC81BD-8208-3187-04A4-4B9EBC000C34}"/>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69881CA6-415E-2A78-F6CB-24437269FF5E}"/>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8" name="Élőláb helye 7">
            <a:extLst>
              <a:ext uri="{FF2B5EF4-FFF2-40B4-BE49-F238E27FC236}">
                <a16:creationId xmlns:a16="http://schemas.microsoft.com/office/drawing/2014/main" id="{6FFE4BC6-7E79-04FE-0AD5-D1ED61926277}"/>
              </a:ext>
            </a:extLst>
          </p:cNvPr>
          <p:cNvSpPr>
            <a:spLocks noGrp="1"/>
          </p:cNvSpPr>
          <p:nvPr>
            <p:ph type="ftr" sz="quarter" idx="11"/>
          </p:nvPr>
        </p:nvSpPr>
        <p:spPr/>
        <p:txBody>
          <a:bodyPr/>
          <a:lstStyle/>
          <a:p>
            <a:endParaRPr lang="hu-HU" dirty="0"/>
          </a:p>
        </p:txBody>
      </p:sp>
      <p:sp>
        <p:nvSpPr>
          <p:cNvPr id="9" name="Dia számának helye 8">
            <a:extLst>
              <a:ext uri="{FF2B5EF4-FFF2-40B4-BE49-F238E27FC236}">
                <a16:creationId xmlns:a16="http://schemas.microsoft.com/office/drawing/2014/main" id="{D7ED0445-B90E-512A-6A02-737D8683474D}"/>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335889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C97882-0BB2-4728-076F-BD299AE08734}"/>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45421543-D634-D40E-AAE5-6C20012C0871}"/>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4" name="Élőláb helye 3">
            <a:extLst>
              <a:ext uri="{FF2B5EF4-FFF2-40B4-BE49-F238E27FC236}">
                <a16:creationId xmlns:a16="http://schemas.microsoft.com/office/drawing/2014/main" id="{C34AE2DC-408E-A0F9-B350-DA616F95CCB5}"/>
              </a:ext>
            </a:extLst>
          </p:cNvPr>
          <p:cNvSpPr>
            <a:spLocks noGrp="1"/>
          </p:cNvSpPr>
          <p:nvPr>
            <p:ph type="ftr" sz="quarter" idx="11"/>
          </p:nvPr>
        </p:nvSpPr>
        <p:spPr/>
        <p:txBody>
          <a:bodyPr/>
          <a:lstStyle/>
          <a:p>
            <a:endParaRPr lang="hu-HU" dirty="0"/>
          </a:p>
        </p:txBody>
      </p:sp>
      <p:sp>
        <p:nvSpPr>
          <p:cNvPr id="5" name="Dia számának helye 4">
            <a:extLst>
              <a:ext uri="{FF2B5EF4-FFF2-40B4-BE49-F238E27FC236}">
                <a16:creationId xmlns:a16="http://schemas.microsoft.com/office/drawing/2014/main" id="{22E40D7F-8F6C-FF97-58C5-A3F39F60E14D}"/>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2363678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1B20D7F9-077C-ED1E-1C2C-82A3EFA3A9C2}"/>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3" name="Élőláb helye 2">
            <a:extLst>
              <a:ext uri="{FF2B5EF4-FFF2-40B4-BE49-F238E27FC236}">
                <a16:creationId xmlns:a16="http://schemas.microsoft.com/office/drawing/2014/main" id="{F3978885-5C1F-4F8C-46CC-43071E426377}"/>
              </a:ext>
            </a:extLst>
          </p:cNvPr>
          <p:cNvSpPr>
            <a:spLocks noGrp="1"/>
          </p:cNvSpPr>
          <p:nvPr>
            <p:ph type="ftr" sz="quarter" idx="11"/>
          </p:nvPr>
        </p:nvSpPr>
        <p:spPr/>
        <p:txBody>
          <a:bodyPr/>
          <a:lstStyle/>
          <a:p>
            <a:endParaRPr lang="hu-HU" dirty="0"/>
          </a:p>
        </p:txBody>
      </p:sp>
      <p:sp>
        <p:nvSpPr>
          <p:cNvPr id="4" name="Dia számának helye 3">
            <a:extLst>
              <a:ext uri="{FF2B5EF4-FFF2-40B4-BE49-F238E27FC236}">
                <a16:creationId xmlns:a16="http://schemas.microsoft.com/office/drawing/2014/main" id="{154FD797-8C78-7136-9BD4-95C4869E2720}"/>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352814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1E72FDA-9771-0128-3614-01D21CB3C1B0}"/>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ADC6EE93-89BF-AE21-D523-CE507D795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5F3976E-88F7-D201-31A4-0A5E89E01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3DEDB87E-02F6-17A0-CA94-6E68B1344A6A}"/>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6" name="Élőláb helye 5">
            <a:extLst>
              <a:ext uri="{FF2B5EF4-FFF2-40B4-BE49-F238E27FC236}">
                <a16:creationId xmlns:a16="http://schemas.microsoft.com/office/drawing/2014/main" id="{0B36E0DF-193C-A07E-582A-66AF500DBDB6}"/>
              </a:ext>
            </a:extLst>
          </p:cNvPr>
          <p:cNvSpPr>
            <a:spLocks noGrp="1"/>
          </p:cNvSpPr>
          <p:nvPr>
            <p:ph type="ftr" sz="quarter" idx="11"/>
          </p:nvPr>
        </p:nvSpPr>
        <p:spPr/>
        <p:txBody>
          <a:bodyPr/>
          <a:lstStyle/>
          <a:p>
            <a:endParaRPr lang="hu-HU" dirty="0"/>
          </a:p>
        </p:txBody>
      </p:sp>
      <p:sp>
        <p:nvSpPr>
          <p:cNvPr id="7" name="Dia számának helye 6">
            <a:extLst>
              <a:ext uri="{FF2B5EF4-FFF2-40B4-BE49-F238E27FC236}">
                <a16:creationId xmlns:a16="http://schemas.microsoft.com/office/drawing/2014/main" id="{35A22A5E-F834-E017-717F-3D7871000A79}"/>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18826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8AA60D0-EF4C-0379-3CE5-DF6F83B6B0B1}"/>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C9063BC7-E11E-CAD8-3BA1-E31493615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a:extLst>
              <a:ext uri="{FF2B5EF4-FFF2-40B4-BE49-F238E27FC236}">
                <a16:creationId xmlns:a16="http://schemas.microsoft.com/office/drawing/2014/main" id="{ED008584-96AF-5AAB-3F50-711CDD131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AC548096-A48F-10AD-AFE6-D93AB58A676D}"/>
              </a:ext>
            </a:extLst>
          </p:cNvPr>
          <p:cNvSpPr>
            <a:spLocks noGrp="1"/>
          </p:cNvSpPr>
          <p:nvPr>
            <p:ph type="dt" sz="half" idx="10"/>
          </p:nvPr>
        </p:nvSpPr>
        <p:spPr/>
        <p:txBody>
          <a:bodyPr/>
          <a:lstStyle/>
          <a:p>
            <a:fld id="{F21FF78C-C5CD-4DC9-B63F-B7FE1A4ECBB9}" type="datetimeFigureOut">
              <a:rPr lang="hu-HU" smtClean="0"/>
              <a:t>2024. 11. 04.</a:t>
            </a:fld>
            <a:endParaRPr lang="hu-HU" dirty="0"/>
          </a:p>
        </p:txBody>
      </p:sp>
      <p:sp>
        <p:nvSpPr>
          <p:cNvPr id="6" name="Élőláb helye 5">
            <a:extLst>
              <a:ext uri="{FF2B5EF4-FFF2-40B4-BE49-F238E27FC236}">
                <a16:creationId xmlns:a16="http://schemas.microsoft.com/office/drawing/2014/main" id="{5973BFEB-6EC7-FFF4-9F88-DE14798200B6}"/>
              </a:ext>
            </a:extLst>
          </p:cNvPr>
          <p:cNvSpPr>
            <a:spLocks noGrp="1"/>
          </p:cNvSpPr>
          <p:nvPr>
            <p:ph type="ftr" sz="quarter" idx="11"/>
          </p:nvPr>
        </p:nvSpPr>
        <p:spPr/>
        <p:txBody>
          <a:bodyPr/>
          <a:lstStyle/>
          <a:p>
            <a:endParaRPr lang="hu-HU" dirty="0"/>
          </a:p>
        </p:txBody>
      </p:sp>
      <p:sp>
        <p:nvSpPr>
          <p:cNvPr id="7" name="Dia számának helye 6">
            <a:extLst>
              <a:ext uri="{FF2B5EF4-FFF2-40B4-BE49-F238E27FC236}">
                <a16:creationId xmlns:a16="http://schemas.microsoft.com/office/drawing/2014/main" id="{54F2FED8-5908-F120-AD65-3A64771F7ECE}"/>
              </a:ext>
            </a:extLst>
          </p:cNvPr>
          <p:cNvSpPr>
            <a:spLocks noGrp="1"/>
          </p:cNvSpPr>
          <p:nvPr>
            <p:ph type="sldNum" sz="quarter" idx="12"/>
          </p:nvPr>
        </p:nvSpPr>
        <p:spPr/>
        <p:txBody>
          <a:bodyPr/>
          <a:lstStyle/>
          <a:p>
            <a:fld id="{E770A14B-9712-44BA-AA25-09AA5E6ADE30}" type="slidenum">
              <a:rPr lang="hu-HU" smtClean="0"/>
              <a:t>‹#›</a:t>
            </a:fld>
            <a:endParaRPr lang="hu-HU" dirty="0"/>
          </a:p>
        </p:txBody>
      </p:sp>
    </p:spTree>
    <p:extLst>
      <p:ext uri="{BB962C8B-B14F-4D97-AF65-F5344CB8AC3E}">
        <p14:creationId xmlns:p14="http://schemas.microsoft.com/office/powerpoint/2010/main" val="237291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FA355A4C-FB96-0BCA-D4B9-FF12905C9E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6F1FF6C2-DD8E-29BF-174B-382224E9E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9643903-16A1-9C90-2981-78CDDD957F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1FF78C-C5CD-4DC9-B63F-B7FE1A4ECBB9}" type="datetimeFigureOut">
              <a:rPr lang="hu-HU" smtClean="0"/>
              <a:t>2024. 11. 04.</a:t>
            </a:fld>
            <a:endParaRPr lang="hu-HU" dirty="0"/>
          </a:p>
        </p:txBody>
      </p:sp>
      <p:sp>
        <p:nvSpPr>
          <p:cNvPr id="5" name="Élőláb helye 4">
            <a:extLst>
              <a:ext uri="{FF2B5EF4-FFF2-40B4-BE49-F238E27FC236}">
                <a16:creationId xmlns:a16="http://schemas.microsoft.com/office/drawing/2014/main" id="{8AD3A3EE-FD2B-72EE-B73F-D03FA5A0BB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dirty="0"/>
          </a:p>
        </p:txBody>
      </p:sp>
      <p:sp>
        <p:nvSpPr>
          <p:cNvPr id="6" name="Dia számának helye 5">
            <a:extLst>
              <a:ext uri="{FF2B5EF4-FFF2-40B4-BE49-F238E27FC236}">
                <a16:creationId xmlns:a16="http://schemas.microsoft.com/office/drawing/2014/main" id="{EBA685FE-A8DE-DF45-372B-DB63D03C7C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70A14B-9712-44BA-AA25-09AA5E6ADE30}" type="slidenum">
              <a:rPr lang="hu-HU" smtClean="0"/>
              <a:t>‹#›</a:t>
            </a:fld>
            <a:endParaRPr lang="hu-HU" dirty="0"/>
          </a:p>
        </p:txBody>
      </p:sp>
    </p:spTree>
    <p:extLst>
      <p:ext uri="{BB962C8B-B14F-4D97-AF65-F5344CB8AC3E}">
        <p14:creationId xmlns:p14="http://schemas.microsoft.com/office/powerpoint/2010/main" val="497331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teacheracademy.eu/course/clil-and-pbl/?_rt=MXwxfGNsaWwgYW5kIHBibHwxNzMwNzIzOTI1&amp;_rt_nonce=4bc469a3bf" TargetMode="Externa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museunacional.cat/" TargetMode="Externa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Kép 4" descr="A képen kültéri, felhő, fa, ég látható&#10;&#10;Automatikusan generált leírás">
            <a:extLst>
              <a:ext uri="{FF2B5EF4-FFF2-40B4-BE49-F238E27FC236}">
                <a16:creationId xmlns:a16="http://schemas.microsoft.com/office/drawing/2014/main" id="{C1EF105E-6251-99D6-CA3A-111A9690CF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7FB68A81-BA2B-3F76-92E4-55950A38C047}"/>
              </a:ext>
            </a:extLst>
          </p:cNvPr>
          <p:cNvSpPr>
            <a:spLocks noGrp="1"/>
          </p:cNvSpPr>
          <p:nvPr>
            <p:ph type="ctrTitle"/>
          </p:nvPr>
        </p:nvSpPr>
        <p:spPr>
          <a:xfrm>
            <a:off x="589556" y="5746071"/>
            <a:ext cx="7015499" cy="852260"/>
          </a:xfrm>
        </p:spPr>
        <p:txBody>
          <a:bodyPr anchor="ctr">
            <a:normAutofit fontScale="90000"/>
          </a:bodyPr>
          <a:lstStyle/>
          <a:p>
            <a:pPr algn="l"/>
            <a:r>
              <a:rPr lang="hu-HU" sz="3600" dirty="0"/>
              <a:t>Barcelona- </a:t>
            </a:r>
            <a:r>
              <a:rPr lang="en-GB" sz="3600" dirty="0"/>
              <a:t>Europa</a:t>
            </a:r>
            <a:r>
              <a:rPr lang="hu-HU" sz="3600" dirty="0"/>
              <a:t>s</a:t>
            </a:r>
            <a:r>
              <a:rPr lang="en-GB" sz="3600" dirty="0"/>
              <a:t>s</a:t>
            </a:r>
            <a:r>
              <a:rPr lang="hu-HU" sz="3600" dirty="0"/>
              <a:t> </a:t>
            </a:r>
            <a:r>
              <a:rPr lang="en-GB" sz="3600" dirty="0"/>
              <a:t>Teacher</a:t>
            </a:r>
            <a:r>
              <a:rPr lang="hu-HU" sz="3600" dirty="0"/>
              <a:t> </a:t>
            </a:r>
            <a:r>
              <a:rPr lang="hu-HU" sz="3600" dirty="0" err="1"/>
              <a:t>Academy</a:t>
            </a:r>
            <a:br>
              <a:rPr lang="hu-HU" sz="3600" dirty="0"/>
            </a:br>
            <a:r>
              <a:rPr lang="hu-HU" sz="2000" dirty="0"/>
              <a:t>                                          </a:t>
            </a:r>
            <a:r>
              <a:rPr lang="hu-HU" sz="2000" dirty="0" err="1"/>
              <a:t>by</a:t>
            </a:r>
            <a:r>
              <a:rPr lang="hu-HU" sz="2000" dirty="0"/>
              <a:t> Zsuzsanna </a:t>
            </a:r>
            <a:r>
              <a:rPr lang="hu-HU" sz="2000" dirty="0" err="1"/>
              <a:t>Gorzóné</a:t>
            </a:r>
            <a:r>
              <a:rPr lang="hu-HU" sz="2000" dirty="0"/>
              <a:t> </a:t>
            </a:r>
            <a:r>
              <a:rPr lang="hu-HU" sz="2000" dirty="0" err="1"/>
              <a:t>Terenyi</a:t>
            </a:r>
            <a:endParaRPr lang="hu-HU" sz="2000" dirty="0"/>
          </a:p>
        </p:txBody>
      </p:sp>
      <p:sp>
        <p:nvSpPr>
          <p:cNvPr id="3" name="Alcím 2">
            <a:extLst>
              <a:ext uri="{FF2B5EF4-FFF2-40B4-BE49-F238E27FC236}">
                <a16:creationId xmlns:a16="http://schemas.microsoft.com/office/drawing/2014/main" id="{BF3EA306-C064-33AE-9974-273BF4B6BBF3}"/>
              </a:ext>
            </a:extLst>
          </p:cNvPr>
          <p:cNvSpPr>
            <a:spLocks noGrp="1"/>
          </p:cNvSpPr>
          <p:nvPr>
            <p:ph type="subTitle" idx="1"/>
          </p:nvPr>
        </p:nvSpPr>
        <p:spPr>
          <a:xfrm>
            <a:off x="7605056" y="5746071"/>
            <a:ext cx="4114801" cy="852260"/>
          </a:xfrm>
        </p:spPr>
        <p:txBody>
          <a:bodyPr anchor="ctr">
            <a:normAutofit/>
          </a:bodyPr>
          <a:lstStyle/>
          <a:p>
            <a:pPr algn="r"/>
            <a:r>
              <a:rPr lang="hu-HU" sz="2000" dirty="0"/>
              <a:t>2024.10.28-11.01.</a:t>
            </a:r>
          </a:p>
        </p:txBody>
      </p:sp>
    </p:spTree>
    <p:extLst>
      <p:ext uri="{BB962C8B-B14F-4D97-AF65-F5344CB8AC3E}">
        <p14:creationId xmlns:p14="http://schemas.microsoft.com/office/powerpoint/2010/main" val="942492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4AC24B1C-C5F6-9C9A-EB9D-82CA1D71AB84}"/>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a:t>Thank you!</a:t>
            </a:r>
          </a:p>
        </p:txBody>
      </p:sp>
      <p:sp>
        <p:nvSpPr>
          <p:cNvPr id="2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artalom helye 4" descr="A képen szöveg, Emberi arc, személy, ruházat látható&#10;&#10;Automatikusan generált leírás">
            <a:extLst>
              <a:ext uri="{FF2B5EF4-FFF2-40B4-BE49-F238E27FC236}">
                <a16:creationId xmlns:a16="http://schemas.microsoft.com/office/drawing/2014/main" id="{FA85C357-9BBB-6100-8C6E-3EA4F495F5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608" y="3010485"/>
            <a:ext cx="3758184" cy="2818638"/>
          </a:xfrm>
          <a:prstGeom prst="rect">
            <a:avLst/>
          </a:prstGeom>
        </p:spPr>
      </p:pic>
      <p:pic>
        <p:nvPicPr>
          <p:cNvPr id="6" name="Kép 5" descr="A képen személy, ruházat, Emberi arc, fal látható&#10;&#10;Automatikusan generált leírás">
            <a:extLst>
              <a:ext uri="{FF2B5EF4-FFF2-40B4-BE49-F238E27FC236}">
                <a16:creationId xmlns:a16="http://schemas.microsoft.com/office/drawing/2014/main" id="{5F835607-CBB9-4063-8115-BC6FF2CC9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908" y="3574213"/>
            <a:ext cx="3758184" cy="1691182"/>
          </a:xfrm>
          <a:prstGeom prst="rect">
            <a:avLst/>
          </a:prstGeom>
        </p:spPr>
      </p:pic>
      <p:pic>
        <p:nvPicPr>
          <p:cNvPr id="7" name="Kép 6" descr="A képen fal, fedett pályás, nő, emberek látható&#10;&#10;Automatikusan generált leírás">
            <a:extLst>
              <a:ext uri="{FF2B5EF4-FFF2-40B4-BE49-F238E27FC236}">
                <a16:creationId xmlns:a16="http://schemas.microsoft.com/office/drawing/2014/main" id="{61F254B3-9170-ED72-023C-D2C4BEA7C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208" y="3574213"/>
            <a:ext cx="3758184" cy="1691182"/>
          </a:xfrm>
          <a:prstGeom prst="rect">
            <a:avLst/>
          </a:prstGeom>
        </p:spPr>
      </p:pic>
    </p:spTree>
    <p:extLst>
      <p:ext uri="{BB962C8B-B14F-4D97-AF65-F5344CB8AC3E}">
        <p14:creationId xmlns:p14="http://schemas.microsoft.com/office/powerpoint/2010/main" val="372258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C22B1C4-FBD5-0B4D-D71C-66803D26E36F}"/>
              </a:ext>
            </a:extLst>
          </p:cNvPr>
          <p:cNvSpPr>
            <a:spLocks noGrp="1"/>
          </p:cNvSpPr>
          <p:nvPr>
            <p:ph type="ctrTitle"/>
          </p:nvPr>
        </p:nvSpPr>
        <p:spPr>
          <a:xfrm>
            <a:off x="2565183" y="5741252"/>
            <a:ext cx="7061616" cy="804161"/>
          </a:xfrm>
        </p:spPr>
        <p:txBody>
          <a:bodyPr anchor="ctr">
            <a:normAutofit fontScale="90000"/>
          </a:bodyPr>
          <a:lstStyle/>
          <a:p>
            <a:pPr algn="l"/>
            <a:r>
              <a:rPr lang="en-US" sz="2800" b="1" i="0" u="none" strike="noStrike" dirty="0">
                <a:effectLst/>
                <a:latin typeface="Inter"/>
                <a:hlinkClick r:id="rId2"/>
              </a:rPr>
              <a:t>CLIL and PB</a:t>
            </a:r>
            <a:r>
              <a:rPr lang="hu-HU" sz="2800" b="1" i="0" u="none" strike="noStrike" dirty="0">
                <a:effectLst/>
                <a:latin typeface="Inter"/>
                <a:hlinkClick r:id="rId2"/>
              </a:rPr>
              <a:t>L</a:t>
            </a:r>
            <a:r>
              <a:rPr lang="en-US" sz="2800" b="1" i="0" u="none" strike="noStrike" dirty="0">
                <a:effectLst/>
                <a:latin typeface="Inter"/>
                <a:hlinkClick r:id="rId2"/>
              </a:rPr>
              <a:t>L to Improve Student Engagement</a:t>
            </a:r>
            <a:br>
              <a:rPr lang="en-US" sz="1000" b="1" i="0" u="none" strike="noStrike" dirty="0">
                <a:effectLst/>
                <a:latin typeface="Inter"/>
              </a:rPr>
            </a:br>
            <a:endParaRPr lang="hu-HU" sz="3200" dirty="0"/>
          </a:p>
        </p:txBody>
      </p:sp>
      <p:pic>
        <p:nvPicPr>
          <p:cNvPr id="7" name="Kép 6" descr="A képen kültéri, Légi fotó, Madártávlat, Városépítészet látható&#10;&#10;Automatikusan generált leírás">
            <a:extLst>
              <a:ext uri="{FF2B5EF4-FFF2-40B4-BE49-F238E27FC236}">
                <a16:creationId xmlns:a16="http://schemas.microsoft.com/office/drawing/2014/main" id="{9A214E57-DB23-A35A-4F6A-ED41364EC906}"/>
              </a:ext>
            </a:extLst>
          </p:cNvPr>
          <p:cNvPicPr>
            <a:picLocks noChangeAspect="1"/>
          </p:cNvPicPr>
          <p:nvPr/>
        </p:nvPicPr>
        <p:blipFill>
          <a:blip r:embed="rId3">
            <a:extLst>
              <a:ext uri="{28A0092B-C50C-407E-A947-70E740481C1C}">
                <a14:useLocalDpi xmlns:a14="http://schemas.microsoft.com/office/drawing/2010/main" val="0"/>
              </a:ext>
            </a:extLst>
          </a:blip>
          <a:srcRect l="2081" r="58943" b="1"/>
          <a:stretch/>
        </p:blipFill>
        <p:spPr>
          <a:xfrm rot="5400000">
            <a:off x="408019" y="-408028"/>
            <a:ext cx="5279943" cy="6096000"/>
          </a:xfrm>
          <a:prstGeom prst="rect">
            <a:avLst/>
          </a:prstGeom>
        </p:spPr>
      </p:pic>
      <p:pic>
        <p:nvPicPr>
          <p:cNvPr id="5" name="Kép 4" descr="A képen kültéri, ég, épület, fa látható&#10;&#10;Automatikusan generált leírás">
            <a:extLst>
              <a:ext uri="{FF2B5EF4-FFF2-40B4-BE49-F238E27FC236}">
                <a16:creationId xmlns:a16="http://schemas.microsoft.com/office/drawing/2014/main" id="{E0EFE755-ADAA-B11C-A495-0B50156841B4}"/>
              </a:ext>
            </a:extLst>
          </p:cNvPr>
          <p:cNvPicPr>
            <a:picLocks noChangeAspect="1"/>
          </p:cNvPicPr>
          <p:nvPr/>
        </p:nvPicPr>
        <p:blipFill>
          <a:blip r:embed="rId4">
            <a:extLst>
              <a:ext uri="{28A0092B-C50C-407E-A947-70E740481C1C}">
                <a14:useLocalDpi xmlns:a14="http://schemas.microsoft.com/office/drawing/2010/main" val="0"/>
              </a:ext>
            </a:extLst>
          </a:blip>
          <a:srcRect t="16219" b="18821"/>
          <a:stretch/>
        </p:blipFill>
        <p:spPr>
          <a:xfrm>
            <a:off x="6096008" y="10"/>
            <a:ext cx="6095999" cy="5279933"/>
          </a:xfrm>
          <a:prstGeom prst="rect">
            <a:avLst/>
          </a:prstGeom>
        </p:spPr>
      </p:pic>
      <p:grpSp>
        <p:nvGrpSpPr>
          <p:cNvPr id="12" name="Group 11">
            <a:extLst>
              <a:ext uri="{FF2B5EF4-FFF2-40B4-BE49-F238E27FC236}">
                <a16:creationId xmlns:a16="http://schemas.microsoft.com/office/drawing/2014/main" id="{4FAA5DCB-E796-5631-BEDF-C3538DF18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6489"/>
            <a:ext cx="12192000" cy="123364"/>
            <a:chOff x="1" y="6737460"/>
            <a:chExt cx="12192000" cy="123364"/>
          </a:xfrm>
        </p:grpSpPr>
        <p:sp>
          <p:nvSpPr>
            <p:cNvPr id="13" name="Rectangle 12">
              <a:extLst>
                <a:ext uri="{FF2B5EF4-FFF2-40B4-BE49-F238E27FC236}">
                  <a16:creationId xmlns:a16="http://schemas.microsoft.com/office/drawing/2014/main" id="{7D0E53FB-E9D7-2C90-1C0C-D8E0FA5DB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1AE1BA7-C690-2F30-65D6-3759194F2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16385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What Are 21st Century Skills?">
            <a:extLst>
              <a:ext uri="{FF2B5EF4-FFF2-40B4-BE49-F238E27FC236}">
                <a16:creationId xmlns:a16="http://schemas.microsoft.com/office/drawing/2014/main" id="{7248E73C-2AA0-82F2-ABEE-EF27517893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372508"/>
            <a:ext cx="6716272" cy="21129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at Are 21st Century Skills?">
            <a:extLst>
              <a:ext uri="{FF2B5EF4-FFF2-40B4-BE49-F238E27FC236}">
                <a16:creationId xmlns:a16="http://schemas.microsoft.com/office/drawing/2014/main" id="{15A44E09-9C5B-F117-9619-519E43BDAD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34655" y="484632"/>
            <a:ext cx="3871844" cy="588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44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CD7C66BD-9E10-9BB5-BDF3-AC7A103B953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PBLL: Projekt based language learning</a:t>
            </a:r>
          </a:p>
        </p:txBody>
      </p:sp>
      <p:pic>
        <p:nvPicPr>
          <p:cNvPr id="1026" name="Picture 2" descr="Gold Standard PBL. Hét alapvető projekttervezési elem. A kerék illusztrációja minden elemhez ikont tartalmaz, az alábbiak szerint. A kerék középpontjában a tanulási célok állnak – kulcsfontosságú ismeretek, megértés és sikerkészségek.">
            <a:extLst>
              <a:ext uri="{FF2B5EF4-FFF2-40B4-BE49-F238E27FC236}">
                <a16:creationId xmlns:a16="http://schemas.microsoft.com/office/drawing/2014/main" id="{8483F67F-3E66-84F0-EDBB-1F874DD11A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95858" y="643466"/>
            <a:ext cx="4343616"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103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 piece of cake on a plate – dessert, doing a project. Or. A plate of pasta with a fork – main course, project based learning. ">
            <a:extLst>
              <a:ext uri="{FF2B5EF4-FFF2-40B4-BE49-F238E27FC236}">
                <a16:creationId xmlns:a16="http://schemas.microsoft.com/office/drawing/2014/main" id="{C6BF2B2B-7E10-E417-F215-AC9E550229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152567"/>
            <a:ext cx="10905066" cy="45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38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áblázat két oszloppal. Az 1. oszlop a következő: Desszert vagy projekt. 1. Kiegészítés a hagyományos utasításhoz; az egység végén (vagy mellette); 2. Követi a tanár utasításait; 3. A termékre összpontosít; 4. Gyakran nincsenek kapcsolatban a szabványokkal és készségekkel; 5. Egyedül és/vagy otthon is teljesíthető; 6. Az iskola világán belül marad; 7. A projekt végeredménye az osztályteremben. A 2. oszlop: Főtanfolyam vagy projektalapú tanulás. 1.Projektbe integrált utasítás (A projekt az egység!); 2. Hallgatói érdeklődés vezérli; 3. A termékre és a folyamatra összpontosít; 4. Az akadémiai normákhoz és a sikerkészségekhez igazodva; 5. magában foglalja a diákokkal való együttműködést és az osztályon belüli tanári útmutatást; 6. Valós környezettel és alkalmazással rendelkezik; 7. A projekt eredményeit az osztálytermen kívül megosztották a nyilvános közönséggel">
            <a:extLst>
              <a:ext uri="{FF2B5EF4-FFF2-40B4-BE49-F238E27FC236}">
                <a16:creationId xmlns:a16="http://schemas.microsoft.com/office/drawing/2014/main" id="{7B79D737-F068-50CA-9FCD-C0B8E18C7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0"/>
            <a:ext cx="9574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6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A4B2CF77-0DAE-EB69-7D00-5410B16ECACB}"/>
              </a:ext>
            </a:extLst>
          </p:cNvPr>
          <p:cNvSpPr>
            <a:spLocks noGrp="1"/>
          </p:cNvSpPr>
          <p:nvPr>
            <p:ph type="ctrTitle"/>
          </p:nvPr>
        </p:nvSpPr>
        <p:spPr>
          <a:xfrm>
            <a:off x="477981" y="1122363"/>
            <a:ext cx="4023360" cy="3204134"/>
          </a:xfrm>
        </p:spPr>
        <p:txBody>
          <a:bodyPr anchor="b">
            <a:normAutofit/>
          </a:bodyPr>
          <a:lstStyle/>
          <a:p>
            <a:pPr algn="l"/>
            <a:r>
              <a:rPr lang="en-US" sz="3100" b="1" i="0" dirty="0">
                <a:effectLst/>
                <a:latin typeface="Mulish"/>
              </a:rPr>
              <a:t>Mini Golf Masters</a:t>
            </a:r>
            <a:br>
              <a:rPr lang="en-US" sz="2200" b="1" i="0" dirty="0">
                <a:effectLst/>
                <a:latin typeface="Mulish"/>
              </a:rPr>
            </a:br>
            <a:r>
              <a:rPr lang="en-US" sz="1600" b="1" dirty="0">
                <a:effectLst/>
                <a:latin typeface="Mulish"/>
              </a:rPr>
              <a:t>How can we use geometry to design an appealing and challenging mini golf course?</a:t>
            </a:r>
            <a:br>
              <a:rPr lang="hu-HU" sz="2200" b="1" dirty="0">
                <a:effectLst/>
                <a:latin typeface="Mulish"/>
              </a:rPr>
            </a:br>
            <a:r>
              <a:rPr lang="hu-HU" sz="1400" b="1" dirty="0" err="1">
                <a:effectLst/>
                <a:latin typeface="Mulish"/>
              </a:rPr>
              <a:t>Grade</a:t>
            </a:r>
            <a:r>
              <a:rPr lang="hu-HU" sz="1400" b="1" dirty="0">
                <a:effectLst/>
                <a:latin typeface="Mulish"/>
              </a:rPr>
              <a:t>: 4</a:t>
            </a:r>
            <a:br>
              <a:rPr lang="hu-HU" sz="1400" b="1" dirty="0">
                <a:effectLst/>
                <a:latin typeface="Mulish"/>
              </a:rPr>
            </a:br>
            <a:r>
              <a:rPr lang="hu-HU" sz="1400" b="1" dirty="0" err="1">
                <a:effectLst/>
                <a:latin typeface="Mulish"/>
              </a:rPr>
              <a:t>Lesson</a:t>
            </a:r>
            <a:r>
              <a:rPr lang="hu-HU" sz="1400" b="1" dirty="0">
                <a:effectLst/>
                <a:latin typeface="Mulish"/>
              </a:rPr>
              <a:t>: </a:t>
            </a:r>
            <a:r>
              <a:rPr lang="hu-HU" sz="1400" b="1" dirty="0" err="1">
                <a:effectLst/>
                <a:latin typeface="Mulish"/>
              </a:rPr>
              <a:t>Math</a:t>
            </a:r>
            <a:br>
              <a:rPr lang="hu-HU" sz="1400" b="1" dirty="0">
                <a:effectLst/>
                <a:latin typeface="Mulish"/>
              </a:rPr>
            </a:br>
            <a:r>
              <a:rPr lang="en-US" sz="1400" b="1" i="0" dirty="0">
                <a:effectLst/>
                <a:latin typeface="Mulish"/>
              </a:rPr>
              <a:t>Key Content</a:t>
            </a:r>
            <a:br>
              <a:rPr lang="en-US" sz="1400" b="1" i="0" dirty="0">
                <a:effectLst/>
                <a:latin typeface="Mulish"/>
              </a:rPr>
            </a:br>
            <a:r>
              <a:rPr lang="en-US" sz="1400" b="1" i="0" dirty="0">
                <a:effectLst/>
                <a:latin typeface="Mulish"/>
              </a:rPr>
              <a:t>geometry, lines, angles, informational writing</a:t>
            </a:r>
            <a:br>
              <a:rPr lang="en-US" sz="900" b="1" i="0" dirty="0">
                <a:solidFill>
                  <a:srgbClr val="58595B"/>
                </a:solidFill>
                <a:effectLst/>
                <a:latin typeface="Mulish"/>
              </a:rPr>
            </a:br>
            <a:br>
              <a:rPr lang="en-US" sz="2600" b="1" dirty="0">
                <a:effectLst/>
                <a:latin typeface="Mulish"/>
              </a:rPr>
            </a:br>
            <a:endParaRPr lang="hu-HU" sz="2600" dirty="0"/>
          </a:p>
        </p:txBody>
      </p:sp>
      <p:sp>
        <p:nvSpPr>
          <p:cNvPr id="3" name="Alcím 2">
            <a:extLst>
              <a:ext uri="{FF2B5EF4-FFF2-40B4-BE49-F238E27FC236}">
                <a16:creationId xmlns:a16="http://schemas.microsoft.com/office/drawing/2014/main" id="{E2467C56-F51B-035B-F0C2-BD1F891BB44D}"/>
              </a:ext>
            </a:extLst>
          </p:cNvPr>
          <p:cNvSpPr>
            <a:spLocks noGrp="1"/>
          </p:cNvSpPr>
          <p:nvPr>
            <p:ph type="subTitle" idx="1"/>
          </p:nvPr>
        </p:nvSpPr>
        <p:spPr>
          <a:xfrm>
            <a:off x="477981" y="4872922"/>
            <a:ext cx="3933306" cy="1208141"/>
          </a:xfrm>
        </p:spPr>
        <p:txBody>
          <a:bodyPr>
            <a:normAutofit/>
          </a:bodyPr>
          <a:lstStyle/>
          <a:p>
            <a:pPr algn="just"/>
            <a:r>
              <a:rPr lang="en-US" sz="1000" b="0" i="0" dirty="0">
                <a:effectLst/>
                <a:latin typeface="IBM Plex Serif" panose="020F0502020204030204" pitchFamily="18" charset="-18"/>
              </a:rPr>
              <a:t>Students apply their knowledge of lines, angles, and shapes to create a themed mini golf course that can be played by other classes and invited guests. This project will not only reinforce geometry concepts of points, line segments, lines, rays, and angles, but will also enhance their collaborative and communicative skills. The final Mini Golf Masters Tournament will celebrate student learning and promote pride in the school community.</a:t>
            </a:r>
            <a:endParaRPr lang="hu-HU" sz="1000" dirty="0"/>
          </a:p>
        </p:txBody>
      </p:sp>
      <p:sp>
        <p:nvSpPr>
          <p:cNvPr id="5138" name="Rectangle 513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0" name="Rectangle 513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122" name="Picture 2" descr="birds eye view of two miniature golf clubs, two balls, and a hole on a mini golf course">
            <a:extLst>
              <a:ext uri="{FF2B5EF4-FFF2-40B4-BE49-F238E27FC236}">
                <a16:creationId xmlns:a16="http://schemas.microsoft.com/office/drawing/2014/main" id="{37EAD602-D118-C0CC-10F2-921A2A447F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64608" y="1299464"/>
            <a:ext cx="6846363" cy="410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211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6156" name="Rectangle 6152">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845B827C-A513-F5DB-9DFF-795DADCAA2F7}"/>
              </a:ext>
            </a:extLst>
          </p:cNvPr>
          <p:cNvSpPr>
            <a:spLocks noGrp="1"/>
          </p:cNvSpPr>
          <p:nvPr>
            <p:ph type="title"/>
          </p:nvPr>
        </p:nvSpPr>
        <p:spPr>
          <a:xfrm>
            <a:off x="761995" y="307447"/>
            <a:ext cx="10693884" cy="1109932"/>
          </a:xfrm>
        </p:spPr>
        <p:txBody>
          <a:bodyPr>
            <a:normAutofit/>
          </a:bodyPr>
          <a:lstStyle/>
          <a:p>
            <a:r>
              <a:rPr lang="hu-HU" sz="3700" b="1" i="0">
                <a:effectLst/>
                <a:latin typeface="Mulish"/>
              </a:rPr>
              <a:t>Getting to Safety</a:t>
            </a:r>
            <a:br>
              <a:rPr lang="hu-HU" sz="3700" b="1" i="0">
                <a:effectLst/>
                <a:latin typeface="Mulish"/>
              </a:rPr>
            </a:br>
            <a:r>
              <a:rPr lang="en-US" sz="3700" b="1" i="0">
                <a:effectLst/>
                <a:latin typeface="Mulish"/>
              </a:rPr>
              <a:t>In case of a fire, what is the best way to safety?</a:t>
            </a:r>
            <a:endParaRPr lang="hu-HU" sz="3700"/>
          </a:p>
        </p:txBody>
      </p:sp>
      <p:pic>
        <p:nvPicPr>
          <p:cNvPr id="6146" name="Picture 2" descr="Green Emergency Exit sign with arrow and running stick figure man.">
            <a:extLst>
              <a:ext uri="{FF2B5EF4-FFF2-40B4-BE49-F238E27FC236}">
                <a16:creationId xmlns:a16="http://schemas.microsoft.com/office/drawing/2014/main" id="{593E0572-5977-1122-30AC-FFB156B6F9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6122" y="2504148"/>
            <a:ext cx="5804955" cy="3482973"/>
          </a:xfrm>
          <a:prstGeom prst="rect">
            <a:avLst/>
          </a:prstGeom>
          <a:noFill/>
          <a:extLst>
            <a:ext uri="{909E8E84-426E-40DD-AFC4-6F175D3DCCD1}">
              <a14:hiddenFill xmlns:a14="http://schemas.microsoft.com/office/drawing/2010/main">
                <a:solidFill>
                  <a:srgbClr val="FFFFFF"/>
                </a:solidFill>
              </a14:hiddenFill>
            </a:ext>
          </a:extLst>
        </p:spPr>
      </p:pic>
      <p:sp>
        <p:nvSpPr>
          <p:cNvPr id="3" name="Tartalom helye 2">
            <a:extLst>
              <a:ext uri="{FF2B5EF4-FFF2-40B4-BE49-F238E27FC236}">
                <a16:creationId xmlns:a16="http://schemas.microsoft.com/office/drawing/2014/main" id="{4F245D1A-7C38-D70E-D1F6-D542FE5E0257}"/>
              </a:ext>
            </a:extLst>
          </p:cNvPr>
          <p:cNvSpPr>
            <a:spLocks noGrp="1"/>
          </p:cNvSpPr>
          <p:nvPr>
            <p:ph idx="1"/>
          </p:nvPr>
        </p:nvSpPr>
        <p:spPr>
          <a:xfrm>
            <a:off x="7190509" y="2357888"/>
            <a:ext cx="4265370" cy="3902635"/>
          </a:xfrm>
        </p:spPr>
        <p:txBody>
          <a:bodyPr anchor="ctr">
            <a:normAutofit/>
          </a:bodyPr>
          <a:lstStyle/>
          <a:p>
            <a:r>
              <a:rPr lang="en-US" sz="1300" b="1" i="0" dirty="0">
                <a:effectLst/>
                <a:latin typeface="Mulish"/>
              </a:rPr>
              <a:t>Grade</a:t>
            </a:r>
            <a:r>
              <a:rPr lang="hu-HU" sz="1300" b="1" i="0" dirty="0">
                <a:effectLst/>
                <a:latin typeface="Mulish"/>
              </a:rPr>
              <a:t>: </a:t>
            </a:r>
            <a:r>
              <a:rPr lang="en-US" sz="1300" b="1" i="0" dirty="0">
                <a:effectLst/>
                <a:latin typeface="Mulish"/>
              </a:rPr>
              <a:t>2</a:t>
            </a:r>
          </a:p>
          <a:p>
            <a:r>
              <a:rPr lang="en-US" sz="1300" b="1" i="0" dirty="0">
                <a:effectLst/>
                <a:latin typeface="Mulish"/>
              </a:rPr>
              <a:t>Subject</a:t>
            </a:r>
            <a:r>
              <a:rPr lang="hu-HU" sz="1300" b="1" i="0" dirty="0">
                <a:effectLst/>
                <a:latin typeface="Mulish"/>
              </a:rPr>
              <a:t>s: </a:t>
            </a:r>
            <a:r>
              <a:rPr lang="en-US" sz="1300" b="1" i="0" dirty="0">
                <a:effectLst/>
                <a:latin typeface="Mulish"/>
              </a:rPr>
              <a:t>ELA, Math</a:t>
            </a:r>
          </a:p>
          <a:p>
            <a:r>
              <a:rPr lang="en-US" sz="1300" b="1" i="0" dirty="0">
                <a:effectLst/>
                <a:latin typeface="Mulish"/>
              </a:rPr>
              <a:t>Key Content</a:t>
            </a:r>
            <a:r>
              <a:rPr lang="hu-HU" sz="1300" b="1" i="0" dirty="0">
                <a:effectLst/>
                <a:latin typeface="Mulish"/>
              </a:rPr>
              <a:t>: </a:t>
            </a:r>
            <a:r>
              <a:rPr lang="en-US" sz="1300" b="1" i="0" dirty="0">
                <a:effectLst/>
                <a:latin typeface="Mulish"/>
              </a:rPr>
              <a:t>measurement, fire safety, communication and creativity skills</a:t>
            </a:r>
          </a:p>
          <a:p>
            <a:r>
              <a:rPr lang="en-US" sz="1300" b="0" i="0" dirty="0">
                <a:effectLst/>
                <a:latin typeface="IBM Plex Serif" panose="02060503050406000203" pitchFamily="18" charset="-18"/>
              </a:rPr>
              <a:t>Students make a fire exit route for their homes and school using research skills and measurement concepts. They review existing school exit plans, gather input from various resources and experts, and engage in inquiry about exit routes and different units of measurement. Project teams create fire exit routes for different locations around school and present their plans to school members, local fire fighters, and/or members of the community.</a:t>
            </a:r>
            <a:endParaRPr lang="hu-HU" sz="1300" dirty="0"/>
          </a:p>
        </p:txBody>
      </p:sp>
    </p:spTree>
    <p:extLst>
      <p:ext uri="{BB962C8B-B14F-4D97-AF65-F5344CB8AC3E}">
        <p14:creationId xmlns:p14="http://schemas.microsoft.com/office/powerpoint/2010/main" val="77477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5">
            <a:extLst>
              <a:ext uri="{FF2B5EF4-FFF2-40B4-BE49-F238E27FC236}">
                <a16:creationId xmlns:a16="http://schemas.microsoft.com/office/drawing/2014/main" id="{524E9777-DF7E-45E5-B387-86C306DA6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7ECE6E30-CCE1-912C-A1EB-5399CA71B32B}"/>
              </a:ext>
            </a:extLst>
          </p:cNvPr>
          <p:cNvSpPr>
            <a:spLocks noGrp="1"/>
          </p:cNvSpPr>
          <p:nvPr>
            <p:ph type="title"/>
          </p:nvPr>
        </p:nvSpPr>
        <p:spPr>
          <a:xfrm>
            <a:off x="581646" y="573896"/>
            <a:ext cx="3639746" cy="1414145"/>
          </a:xfrm>
        </p:spPr>
        <p:txBody>
          <a:bodyPr anchor="b">
            <a:normAutofit/>
          </a:bodyPr>
          <a:lstStyle/>
          <a:p>
            <a:r>
              <a:rPr lang="en-GB" sz="3600"/>
              <a:t>Cultura</a:t>
            </a:r>
            <a:r>
              <a:rPr lang="hu-HU" sz="3600"/>
              <a:t>l a</a:t>
            </a:r>
            <a:r>
              <a:rPr lang="en-GB" sz="3600"/>
              <a:t>ctivity</a:t>
            </a:r>
          </a:p>
        </p:txBody>
      </p:sp>
      <p:sp>
        <p:nvSpPr>
          <p:cNvPr id="3" name="Tartalom helye 2">
            <a:extLst>
              <a:ext uri="{FF2B5EF4-FFF2-40B4-BE49-F238E27FC236}">
                <a16:creationId xmlns:a16="http://schemas.microsoft.com/office/drawing/2014/main" id="{F668935A-5A3B-58BC-BDD4-52B930E86869}"/>
              </a:ext>
            </a:extLst>
          </p:cNvPr>
          <p:cNvSpPr>
            <a:spLocks noGrp="1"/>
          </p:cNvSpPr>
          <p:nvPr>
            <p:ph idx="1"/>
          </p:nvPr>
        </p:nvSpPr>
        <p:spPr>
          <a:xfrm>
            <a:off x="587987" y="2620641"/>
            <a:ext cx="3634877" cy="3023702"/>
          </a:xfrm>
        </p:spPr>
        <p:txBody>
          <a:bodyPr anchor="ctr">
            <a:normAutofit/>
          </a:bodyPr>
          <a:lstStyle/>
          <a:p>
            <a:r>
              <a:rPr lang="en-GB" sz="1800" b="1"/>
              <a:t>Museu</a:t>
            </a:r>
            <a:r>
              <a:rPr lang="hu-HU" sz="1800" b="1"/>
              <a:t> Nacional d'Art de Catalunya (MNAC)</a:t>
            </a:r>
            <a:endParaRPr lang="hu-HU" sz="1800"/>
          </a:p>
          <a:p>
            <a:r>
              <a:rPr lang="hu-HU" sz="1800">
                <a:hlinkClick r:id="rId2"/>
              </a:rPr>
              <a:t>https://www.museunacional.cat/</a:t>
            </a:r>
            <a:endParaRPr lang="hu-HU" sz="1800"/>
          </a:p>
          <a:p>
            <a:endParaRPr lang="hu-HU" sz="1800"/>
          </a:p>
        </p:txBody>
      </p:sp>
      <p:sp>
        <p:nvSpPr>
          <p:cNvPr id="27"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1">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110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35D5A6-AB7A-4677-8D44-034515D66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4757" y="703666"/>
            <a:ext cx="7168911" cy="563811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ép 4" descr="A képen ruházat, kültéri, fa, személy látható&#10;&#10;Automatikusan generált leírás">
            <a:extLst>
              <a:ext uri="{FF2B5EF4-FFF2-40B4-BE49-F238E27FC236}">
                <a16:creationId xmlns:a16="http://schemas.microsoft.com/office/drawing/2014/main" id="{6D2957AC-3428-4FF3-D931-91C5C87BE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742" y="914319"/>
            <a:ext cx="2101822" cy="1576367"/>
          </a:xfrm>
          <a:prstGeom prst="rect">
            <a:avLst/>
          </a:prstGeom>
        </p:spPr>
      </p:pic>
      <p:pic>
        <p:nvPicPr>
          <p:cNvPr id="9" name="Kép 8" descr="A képen épület, templom, Szimmetria, Bizánci építészet látható&#10;&#10;Automatikusan generált leírás">
            <a:extLst>
              <a:ext uri="{FF2B5EF4-FFF2-40B4-BE49-F238E27FC236}">
                <a16:creationId xmlns:a16="http://schemas.microsoft.com/office/drawing/2014/main" id="{9F8FCA2D-34F2-FAE8-25BE-4F087697F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839" y="914400"/>
            <a:ext cx="2106368" cy="1579776"/>
          </a:xfrm>
          <a:prstGeom prst="rect">
            <a:avLst/>
          </a:prstGeom>
        </p:spPr>
      </p:pic>
      <p:pic>
        <p:nvPicPr>
          <p:cNvPr id="7" name="Kép 6" descr="A képen kültéri, személy, ég, ruházat látható&#10;&#10;Automatikusan generált leírás">
            <a:extLst>
              <a:ext uri="{FF2B5EF4-FFF2-40B4-BE49-F238E27FC236}">
                <a16:creationId xmlns:a16="http://schemas.microsoft.com/office/drawing/2014/main" id="{79777986-66ED-245E-E616-BF9BA4351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0482" y="914319"/>
            <a:ext cx="2101822" cy="1576367"/>
          </a:xfrm>
          <a:prstGeom prst="rect">
            <a:avLst/>
          </a:prstGeom>
        </p:spPr>
      </p:pic>
      <p:pic>
        <p:nvPicPr>
          <p:cNvPr id="11" name="Kép 10" descr="A képen kültéri, épület, felhő, ég látható&#10;&#10;Automatikusan generált leírás">
            <a:extLst>
              <a:ext uri="{FF2B5EF4-FFF2-40B4-BE49-F238E27FC236}">
                <a16:creationId xmlns:a16="http://schemas.microsoft.com/office/drawing/2014/main" id="{74A2137F-14A4-7391-2863-8EE66072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1949" y="2868959"/>
            <a:ext cx="6680148" cy="3006066"/>
          </a:xfrm>
          <a:prstGeom prst="rect">
            <a:avLst/>
          </a:prstGeom>
        </p:spPr>
      </p:pic>
    </p:spTree>
    <p:extLst>
      <p:ext uri="{BB962C8B-B14F-4D97-AF65-F5344CB8AC3E}">
        <p14:creationId xmlns:p14="http://schemas.microsoft.com/office/powerpoint/2010/main" val="105913508"/>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TotalTime>
  <Words>288</Words>
  <Application>Microsoft Office PowerPoint</Application>
  <PresentationFormat>Szélesvásznú</PresentationFormat>
  <Paragraphs>15</Paragraphs>
  <Slides>10</Slides>
  <Notes>0</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10</vt:i4>
      </vt:variant>
    </vt:vector>
  </HeadingPairs>
  <TitlesOfParts>
    <vt:vector size="18" baseType="lpstr">
      <vt:lpstr>Aptos</vt:lpstr>
      <vt:lpstr>Aptos Display</vt:lpstr>
      <vt:lpstr>Arial</vt:lpstr>
      <vt:lpstr>Calibri</vt:lpstr>
      <vt:lpstr>IBM Plex Serif</vt:lpstr>
      <vt:lpstr>Inter</vt:lpstr>
      <vt:lpstr>Mulish</vt:lpstr>
      <vt:lpstr>Office-téma</vt:lpstr>
      <vt:lpstr>Barcelona- Europass Teacher Academy                                           by Zsuzsanna Gorzóné Terenyi</vt:lpstr>
      <vt:lpstr>CLIL and PBLL to Improve Student Engagement </vt:lpstr>
      <vt:lpstr>PowerPoint-bemutató</vt:lpstr>
      <vt:lpstr>PBLL: Projekt based language learning</vt:lpstr>
      <vt:lpstr>PowerPoint-bemutató</vt:lpstr>
      <vt:lpstr>PowerPoint-bemutató</vt:lpstr>
      <vt:lpstr>Mini Golf Masters How can we use geometry to design an appealing and challenging mini golf course? Grade: 4 Lesson: Math Key Content geometry, lines, angles, informational writing  </vt:lpstr>
      <vt:lpstr>Getting to Safety In case of a fire, what is the best way to safety?</vt:lpstr>
      <vt:lpstr>Cultural activity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család Gorzó</dc:creator>
  <cp:lastModifiedBy>család Gorzó</cp:lastModifiedBy>
  <cp:revision>2</cp:revision>
  <dcterms:created xsi:type="dcterms:W3CDTF">2024-11-04T12:35:22Z</dcterms:created>
  <dcterms:modified xsi:type="dcterms:W3CDTF">2024-11-04T13:18:29Z</dcterms:modified>
</cp:coreProperties>
</file>