
<file path=[Content_Types].xml><?xml version="1.0" encoding="utf-8"?>
<Types xmlns="http://schemas.openxmlformats.org/package/2006/content-types">
  <Default Extension="*_ga_BFPVR2DEE2*MTcwMjg5NDcxMC4yNi4xLjE3MDI5MDE5OTguNTMuMC4w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2" r:id="rId2"/>
    <p:sldId id="263" r:id="rId3"/>
    <p:sldId id="264" r:id="rId4"/>
    <p:sldId id="266" r:id="rId5"/>
    <p:sldId id="267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357DF-B323-4BB5-B7FE-8C0FAA1FD347}" type="doc">
      <dgm:prSet loTypeId="urn:microsoft.com/office/officeart/2005/8/layout/vList2" loCatId="list" qsTypeId="urn:microsoft.com/office/officeart/2005/8/quickstyle/simple4#4" qsCatId="simple" csTypeId="urn:microsoft.com/office/officeart/2005/8/colors/colorful2#11" csCatId="colorful"/>
      <dgm:spPr/>
      <dgm:t>
        <a:bodyPr/>
        <a:lstStyle/>
        <a:p>
          <a:endParaRPr lang="en-US"/>
        </a:p>
      </dgm:t>
    </dgm:pt>
    <dgm:pt modelId="{48DAA354-BB32-4085-94B1-EC917A3E3C23}">
      <dgm:prSet/>
      <dgm:spPr/>
      <dgm:t>
        <a:bodyPr/>
        <a:lstStyle/>
        <a:p>
          <a:r>
            <a:rPr lang="hu-HU"/>
            <a:t>Interaktív, mesterséges intelligenciára épülő chatbotok készítése oktatási célokra.</a:t>
          </a:r>
          <a:endParaRPr lang="en-US"/>
        </a:p>
      </dgm:t>
    </dgm:pt>
    <dgm:pt modelId="{5A5F7BFE-B118-4AD7-B95A-168FDF239876}" type="parTrans" cxnId="{8C442714-460A-41AE-971A-E124F2C7E9FC}">
      <dgm:prSet/>
      <dgm:spPr/>
      <dgm:t>
        <a:bodyPr/>
        <a:lstStyle/>
        <a:p>
          <a:endParaRPr lang="en-US"/>
        </a:p>
      </dgm:t>
    </dgm:pt>
    <dgm:pt modelId="{908CAB52-6675-454B-BF76-EAD35DF8C0F4}" type="sibTrans" cxnId="{8C442714-460A-41AE-971A-E124F2C7E9FC}">
      <dgm:prSet/>
      <dgm:spPr/>
      <dgm:t>
        <a:bodyPr/>
        <a:lstStyle/>
        <a:p>
          <a:endParaRPr lang="en-US"/>
        </a:p>
      </dgm:t>
    </dgm:pt>
    <dgm:pt modelId="{43A24D31-10AC-464A-8D75-DA61C817F177}">
      <dgm:prSet/>
      <dgm:spPr/>
      <dgm:t>
        <a:bodyPr/>
        <a:lstStyle/>
        <a:p>
          <a:r>
            <a:rPr lang="hu-HU"/>
            <a:t>A tanár meghatározhatja a chatbot szerepét, szabályait, tananyagát és értékelési szempontjait.</a:t>
          </a:r>
          <a:endParaRPr lang="en-US"/>
        </a:p>
      </dgm:t>
    </dgm:pt>
    <dgm:pt modelId="{AAE5456F-814F-4A3F-A884-6D798A6FCB1E}" type="parTrans" cxnId="{6F0A407B-F88B-47BC-8EB9-1F421040BD41}">
      <dgm:prSet/>
      <dgm:spPr/>
      <dgm:t>
        <a:bodyPr/>
        <a:lstStyle/>
        <a:p>
          <a:endParaRPr lang="en-US"/>
        </a:p>
      </dgm:t>
    </dgm:pt>
    <dgm:pt modelId="{0B1FCAF1-E31A-491C-9166-5284EA46300A}" type="sibTrans" cxnId="{6F0A407B-F88B-47BC-8EB9-1F421040BD41}">
      <dgm:prSet/>
      <dgm:spPr/>
      <dgm:t>
        <a:bodyPr/>
        <a:lstStyle/>
        <a:p>
          <a:endParaRPr lang="en-US"/>
        </a:p>
      </dgm:t>
    </dgm:pt>
    <dgm:pt modelId="{AA1F86C6-10D8-4056-853C-960D584733B6}">
      <dgm:prSet/>
      <dgm:spPr/>
      <dgm:t>
        <a:bodyPr/>
        <a:lstStyle/>
        <a:p>
          <a:r>
            <a:rPr lang="hu-HU"/>
            <a:t>A diák beszélgetve, kérdezve és szerepjátékokon keresztül tanulhat.</a:t>
          </a:r>
          <a:endParaRPr lang="en-US"/>
        </a:p>
      </dgm:t>
    </dgm:pt>
    <dgm:pt modelId="{1325795A-B051-41E9-BC66-F8D4B5E149DC}" type="parTrans" cxnId="{D9D434CD-95E0-4618-B5F6-1B99D620BCDF}">
      <dgm:prSet/>
      <dgm:spPr/>
      <dgm:t>
        <a:bodyPr/>
        <a:lstStyle/>
        <a:p>
          <a:endParaRPr lang="en-US"/>
        </a:p>
      </dgm:t>
    </dgm:pt>
    <dgm:pt modelId="{CDADB62E-A3BC-4929-BA29-DD63A4242E40}" type="sibTrans" cxnId="{D9D434CD-95E0-4618-B5F6-1B99D620BCDF}">
      <dgm:prSet/>
      <dgm:spPr/>
      <dgm:t>
        <a:bodyPr/>
        <a:lstStyle/>
        <a:p>
          <a:endParaRPr lang="en-US"/>
        </a:p>
      </dgm:t>
    </dgm:pt>
    <dgm:pt modelId="{5BD377EE-B22B-4F45-BA79-42701524FE68}" type="pres">
      <dgm:prSet presAssocID="{E94357DF-B323-4BB5-B7FE-8C0FAA1FD347}" presName="linear" presStyleCnt="0">
        <dgm:presLayoutVars>
          <dgm:animLvl val="lvl"/>
          <dgm:resizeHandles val="exact"/>
        </dgm:presLayoutVars>
      </dgm:prSet>
      <dgm:spPr/>
    </dgm:pt>
    <dgm:pt modelId="{439B7ED7-FDF2-4650-AC93-B7E2965E7C87}" type="pres">
      <dgm:prSet presAssocID="{48DAA354-BB32-4085-94B1-EC917A3E3C2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641D30-6636-4A7F-A4EE-5075AF07C714}" type="pres">
      <dgm:prSet presAssocID="{908CAB52-6675-454B-BF76-EAD35DF8C0F4}" presName="spacer" presStyleCnt="0"/>
      <dgm:spPr/>
    </dgm:pt>
    <dgm:pt modelId="{D82B2F01-7194-4E7B-891C-7DEC51754411}" type="pres">
      <dgm:prSet presAssocID="{43A24D31-10AC-464A-8D75-DA61C817F17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94FA2FB-DF6E-4F3B-A441-7F930BA892B7}" type="pres">
      <dgm:prSet presAssocID="{0B1FCAF1-E31A-491C-9166-5284EA46300A}" presName="spacer" presStyleCnt="0"/>
      <dgm:spPr/>
    </dgm:pt>
    <dgm:pt modelId="{3AEF62F4-CC3F-4A8B-A547-1CADD2CE0ED9}" type="pres">
      <dgm:prSet presAssocID="{AA1F86C6-10D8-4056-853C-960D584733B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C442714-460A-41AE-971A-E124F2C7E9FC}" srcId="{E94357DF-B323-4BB5-B7FE-8C0FAA1FD347}" destId="{48DAA354-BB32-4085-94B1-EC917A3E3C23}" srcOrd="0" destOrd="0" parTransId="{5A5F7BFE-B118-4AD7-B95A-168FDF239876}" sibTransId="{908CAB52-6675-454B-BF76-EAD35DF8C0F4}"/>
    <dgm:cxn modelId="{A3A51D43-B93A-440A-AB4B-DFEFB463CC7B}" type="presOf" srcId="{43A24D31-10AC-464A-8D75-DA61C817F177}" destId="{D82B2F01-7194-4E7B-891C-7DEC51754411}" srcOrd="0" destOrd="0" presId="urn:microsoft.com/office/officeart/2005/8/layout/vList2"/>
    <dgm:cxn modelId="{71B3A46A-0283-4273-A5EC-4975C514CF30}" type="presOf" srcId="{AA1F86C6-10D8-4056-853C-960D584733B6}" destId="{3AEF62F4-CC3F-4A8B-A547-1CADD2CE0ED9}" srcOrd="0" destOrd="0" presId="urn:microsoft.com/office/officeart/2005/8/layout/vList2"/>
    <dgm:cxn modelId="{5DCB0A71-D3E4-4FF8-8708-5072460ADCC7}" type="presOf" srcId="{E94357DF-B323-4BB5-B7FE-8C0FAA1FD347}" destId="{5BD377EE-B22B-4F45-BA79-42701524FE68}" srcOrd="0" destOrd="0" presId="urn:microsoft.com/office/officeart/2005/8/layout/vList2"/>
    <dgm:cxn modelId="{6F0A407B-F88B-47BC-8EB9-1F421040BD41}" srcId="{E94357DF-B323-4BB5-B7FE-8C0FAA1FD347}" destId="{43A24D31-10AC-464A-8D75-DA61C817F177}" srcOrd="1" destOrd="0" parTransId="{AAE5456F-814F-4A3F-A884-6D798A6FCB1E}" sibTransId="{0B1FCAF1-E31A-491C-9166-5284EA46300A}"/>
    <dgm:cxn modelId="{D9D434CD-95E0-4618-B5F6-1B99D620BCDF}" srcId="{E94357DF-B323-4BB5-B7FE-8C0FAA1FD347}" destId="{AA1F86C6-10D8-4056-853C-960D584733B6}" srcOrd="2" destOrd="0" parTransId="{1325795A-B051-41E9-BC66-F8D4B5E149DC}" sibTransId="{CDADB62E-A3BC-4929-BA29-DD63A4242E40}"/>
    <dgm:cxn modelId="{BBC9D0E6-2652-42C3-B561-C35DDA4A74C1}" type="presOf" srcId="{48DAA354-BB32-4085-94B1-EC917A3E3C23}" destId="{439B7ED7-FDF2-4650-AC93-B7E2965E7C87}" srcOrd="0" destOrd="0" presId="urn:microsoft.com/office/officeart/2005/8/layout/vList2"/>
    <dgm:cxn modelId="{A26E4760-9976-42D2-9E5B-8DB18BC8AA95}" type="presParOf" srcId="{5BD377EE-B22B-4F45-BA79-42701524FE68}" destId="{439B7ED7-FDF2-4650-AC93-B7E2965E7C87}" srcOrd="0" destOrd="0" presId="urn:microsoft.com/office/officeart/2005/8/layout/vList2"/>
    <dgm:cxn modelId="{EE9D71C9-8A1D-425F-8615-8079B282C8F4}" type="presParOf" srcId="{5BD377EE-B22B-4F45-BA79-42701524FE68}" destId="{FE641D30-6636-4A7F-A4EE-5075AF07C714}" srcOrd="1" destOrd="0" presId="urn:microsoft.com/office/officeart/2005/8/layout/vList2"/>
    <dgm:cxn modelId="{7D56A033-8745-4F69-94ED-200156A37539}" type="presParOf" srcId="{5BD377EE-B22B-4F45-BA79-42701524FE68}" destId="{D82B2F01-7194-4E7B-891C-7DEC51754411}" srcOrd="2" destOrd="0" presId="urn:microsoft.com/office/officeart/2005/8/layout/vList2"/>
    <dgm:cxn modelId="{7301C236-2604-4564-970C-22F7E3FA5BB7}" type="presParOf" srcId="{5BD377EE-B22B-4F45-BA79-42701524FE68}" destId="{D94FA2FB-DF6E-4F3B-A441-7F930BA892B7}" srcOrd="3" destOrd="0" presId="urn:microsoft.com/office/officeart/2005/8/layout/vList2"/>
    <dgm:cxn modelId="{E32E2FC6-C4FC-44AE-9CE4-E7498A1890D3}" type="presParOf" srcId="{5BD377EE-B22B-4F45-BA79-42701524FE68}" destId="{3AEF62F4-CC3F-4A8B-A547-1CADD2CE0E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A371D6-6B8C-488D-A465-6A93D9EF3BB4}" type="doc">
      <dgm:prSet loTypeId="urn:microsoft.com/office/officeart/2005/8/layout/vList2" loCatId="list" qsTypeId="urn:microsoft.com/office/officeart/2005/8/quickstyle/simple4#5" qsCatId="simple" csTypeId="urn:microsoft.com/office/officeart/2005/8/colors/colorful2#14" csCatId="colorful"/>
      <dgm:spPr/>
      <dgm:t>
        <a:bodyPr/>
        <a:lstStyle/>
        <a:p>
          <a:endParaRPr lang="en-US"/>
        </a:p>
      </dgm:t>
    </dgm:pt>
    <dgm:pt modelId="{FC86C0F8-72AE-4D5F-9168-C4AC841E74FF}">
      <dgm:prSet/>
      <dgm:spPr/>
      <dgm:t>
        <a:bodyPr/>
        <a:lstStyle/>
        <a:p>
          <a:r>
            <a:rPr lang="hu-HU"/>
            <a:t>• Egyéni gyakorlás: a tanuló saját tempóban gyakorolhat.</a:t>
          </a:r>
          <a:endParaRPr lang="en-US"/>
        </a:p>
      </dgm:t>
    </dgm:pt>
    <dgm:pt modelId="{2D2813A8-7D3C-4222-83B4-7EBE17CDE016}" type="parTrans" cxnId="{512BCEC1-1122-4326-8B06-6AE577AE5882}">
      <dgm:prSet/>
      <dgm:spPr/>
      <dgm:t>
        <a:bodyPr/>
        <a:lstStyle/>
        <a:p>
          <a:endParaRPr lang="en-US"/>
        </a:p>
      </dgm:t>
    </dgm:pt>
    <dgm:pt modelId="{61FADFDB-2B07-4B58-806E-F94DA6611DE6}" type="sibTrans" cxnId="{512BCEC1-1122-4326-8B06-6AE577AE5882}">
      <dgm:prSet/>
      <dgm:spPr/>
      <dgm:t>
        <a:bodyPr/>
        <a:lstStyle/>
        <a:p>
          <a:endParaRPr lang="en-US"/>
        </a:p>
      </dgm:t>
    </dgm:pt>
    <dgm:pt modelId="{89C69FEB-0EBF-40A3-95C5-14F4C8B6BDE1}">
      <dgm:prSet/>
      <dgm:spPr/>
      <dgm:t>
        <a:bodyPr/>
        <a:lstStyle/>
        <a:p>
          <a:r>
            <a:rPr lang="hu-HU"/>
            <a:t>• Beszéd- és nyelvgyakorlás: párbeszéd, szókincs, nyelvtan, szerepjáték.</a:t>
          </a:r>
          <a:endParaRPr lang="en-US"/>
        </a:p>
      </dgm:t>
    </dgm:pt>
    <dgm:pt modelId="{CC2DC86D-9B5F-4BAD-8B6C-92318C4CE687}" type="parTrans" cxnId="{875B5502-2425-4068-ADE5-80562EC03B0C}">
      <dgm:prSet/>
      <dgm:spPr/>
      <dgm:t>
        <a:bodyPr/>
        <a:lstStyle/>
        <a:p>
          <a:endParaRPr lang="en-US"/>
        </a:p>
      </dgm:t>
    </dgm:pt>
    <dgm:pt modelId="{397C52E2-B366-4905-8AAE-D73D3875F585}" type="sibTrans" cxnId="{875B5502-2425-4068-ADE5-80562EC03B0C}">
      <dgm:prSet/>
      <dgm:spPr/>
      <dgm:t>
        <a:bodyPr/>
        <a:lstStyle/>
        <a:p>
          <a:endParaRPr lang="en-US"/>
        </a:p>
      </dgm:t>
    </dgm:pt>
    <dgm:pt modelId="{8D9B8D25-3268-4513-8A94-9EF608BE83F1}">
      <dgm:prSet/>
      <dgm:spPr/>
      <dgm:t>
        <a:bodyPr/>
        <a:lstStyle/>
        <a:p>
          <a:r>
            <a:rPr lang="hu-HU"/>
            <a:t>• Szerepjáték: történelmi személy, tudós, vásárló, ügyfél vagy tanár szerepe.</a:t>
          </a:r>
          <a:endParaRPr lang="en-US"/>
        </a:p>
      </dgm:t>
    </dgm:pt>
    <dgm:pt modelId="{14875B54-0FDC-4BA6-A675-2F6663214053}" type="parTrans" cxnId="{5BB2B2C1-13BA-4DE8-AB19-5A2185C7A28F}">
      <dgm:prSet/>
      <dgm:spPr/>
      <dgm:t>
        <a:bodyPr/>
        <a:lstStyle/>
        <a:p>
          <a:endParaRPr lang="en-US"/>
        </a:p>
      </dgm:t>
    </dgm:pt>
    <dgm:pt modelId="{EC7E05CE-F602-4DC4-B7D3-133BEDB0EF52}" type="sibTrans" cxnId="{5BB2B2C1-13BA-4DE8-AB19-5A2185C7A28F}">
      <dgm:prSet/>
      <dgm:spPr/>
      <dgm:t>
        <a:bodyPr/>
        <a:lstStyle/>
        <a:p>
          <a:endParaRPr lang="en-US"/>
        </a:p>
      </dgm:t>
    </dgm:pt>
    <dgm:pt modelId="{2F18130F-8978-45B2-A439-8576B72C6877}">
      <dgm:prSet/>
      <dgm:spPr/>
      <dgm:t>
        <a:bodyPr/>
        <a:lstStyle/>
        <a:p>
          <a:r>
            <a:rPr lang="hu-HU"/>
            <a:t>• Ismétlés és ellenőrzés: kérdések, visszajelzés, tudásellenőrzés.</a:t>
          </a:r>
          <a:endParaRPr lang="en-US"/>
        </a:p>
      </dgm:t>
    </dgm:pt>
    <dgm:pt modelId="{F2EB5D04-BC03-46B8-AB36-0DB9CB632161}" type="parTrans" cxnId="{11B8EF52-9902-4264-8BAF-AD2CD2DD4B90}">
      <dgm:prSet/>
      <dgm:spPr/>
      <dgm:t>
        <a:bodyPr/>
        <a:lstStyle/>
        <a:p>
          <a:endParaRPr lang="en-US"/>
        </a:p>
      </dgm:t>
    </dgm:pt>
    <dgm:pt modelId="{455FD68A-8A81-432C-8A65-C8AE73385C40}" type="sibTrans" cxnId="{11B8EF52-9902-4264-8BAF-AD2CD2DD4B90}">
      <dgm:prSet/>
      <dgm:spPr/>
      <dgm:t>
        <a:bodyPr/>
        <a:lstStyle/>
        <a:p>
          <a:endParaRPr lang="en-US"/>
        </a:p>
      </dgm:t>
    </dgm:pt>
    <dgm:pt modelId="{616DF550-74B0-4CDF-B644-B407FEB5782E}">
      <dgm:prSet/>
      <dgm:spPr/>
      <dgm:t>
        <a:bodyPr/>
        <a:lstStyle/>
        <a:p>
          <a:r>
            <a:rPr lang="hu-HU"/>
            <a:t>• Differenciálás: a chatbot a megadott instrukciók szerint segíthet különböző szintű tanulóknak</a:t>
          </a:r>
          <a:endParaRPr lang="en-US"/>
        </a:p>
      </dgm:t>
    </dgm:pt>
    <dgm:pt modelId="{7E06E4C6-CE16-4E38-B3D2-C054AF2EF8F6}" type="parTrans" cxnId="{7F9FBE02-631E-4DCF-9193-EA540FBEA71B}">
      <dgm:prSet/>
      <dgm:spPr/>
      <dgm:t>
        <a:bodyPr/>
        <a:lstStyle/>
        <a:p>
          <a:endParaRPr lang="en-US"/>
        </a:p>
      </dgm:t>
    </dgm:pt>
    <dgm:pt modelId="{4119FAC1-8CA1-4F87-841A-217E44D29081}" type="sibTrans" cxnId="{7F9FBE02-631E-4DCF-9193-EA540FBEA71B}">
      <dgm:prSet/>
      <dgm:spPr/>
      <dgm:t>
        <a:bodyPr/>
        <a:lstStyle/>
        <a:p>
          <a:endParaRPr lang="en-US"/>
        </a:p>
      </dgm:t>
    </dgm:pt>
    <dgm:pt modelId="{DF506226-DDBA-4F0C-A31A-BE99F933577E}" type="pres">
      <dgm:prSet presAssocID="{37A371D6-6B8C-488D-A465-6A93D9EF3BB4}" presName="linear" presStyleCnt="0">
        <dgm:presLayoutVars>
          <dgm:animLvl val="lvl"/>
          <dgm:resizeHandles val="exact"/>
        </dgm:presLayoutVars>
      </dgm:prSet>
      <dgm:spPr/>
    </dgm:pt>
    <dgm:pt modelId="{4198B9FA-BBF7-4C9F-992C-DECA1AFADB82}" type="pres">
      <dgm:prSet presAssocID="{FC86C0F8-72AE-4D5F-9168-C4AC841E74F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67BE317-74C7-49C3-975A-B7DF6B5FB20F}" type="pres">
      <dgm:prSet presAssocID="{61FADFDB-2B07-4B58-806E-F94DA6611DE6}" presName="spacer" presStyleCnt="0"/>
      <dgm:spPr/>
    </dgm:pt>
    <dgm:pt modelId="{9C63620B-EACF-401F-BD4A-B34E7EBC79F9}" type="pres">
      <dgm:prSet presAssocID="{89C69FEB-0EBF-40A3-95C5-14F4C8B6BDE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F49DD65-90D7-45BC-953B-47A2C900C496}" type="pres">
      <dgm:prSet presAssocID="{397C52E2-B366-4905-8AAE-D73D3875F585}" presName="spacer" presStyleCnt="0"/>
      <dgm:spPr/>
    </dgm:pt>
    <dgm:pt modelId="{42D7538B-4C56-4567-A37D-FC5DA84EE168}" type="pres">
      <dgm:prSet presAssocID="{8D9B8D25-3268-4513-8A94-9EF608BE83F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34FBE52-2717-4DF3-861B-6C8AF6113F82}" type="pres">
      <dgm:prSet presAssocID="{EC7E05CE-F602-4DC4-B7D3-133BEDB0EF52}" presName="spacer" presStyleCnt="0"/>
      <dgm:spPr/>
    </dgm:pt>
    <dgm:pt modelId="{C1147727-FBDD-41F5-A6B9-27ADE13FF2E2}" type="pres">
      <dgm:prSet presAssocID="{2F18130F-8978-45B2-A439-8576B72C687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F807D01-4C89-4F77-B2C6-FB1125D58948}" type="pres">
      <dgm:prSet presAssocID="{455FD68A-8A81-432C-8A65-C8AE73385C40}" presName="spacer" presStyleCnt="0"/>
      <dgm:spPr/>
    </dgm:pt>
    <dgm:pt modelId="{C792962D-5F7B-480D-89F2-1F2ECD280278}" type="pres">
      <dgm:prSet presAssocID="{616DF550-74B0-4CDF-B644-B407FEB5782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75B5502-2425-4068-ADE5-80562EC03B0C}" srcId="{37A371D6-6B8C-488D-A465-6A93D9EF3BB4}" destId="{89C69FEB-0EBF-40A3-95C5-14F4C8B6BDE1}" srcOrd="1" destOrd="0" parTransId="{CC2DC86D-9B5F-4BAD-8B6C-92318C4CE687}" sibTransId="{397C52E2-B366-4905-8AAE-D73D3875F585}"/>
    <dgm:cxn modelId="{7F9FBE02-631E-4DCF-9193-EA540FBEA71B}" srcId="{37A371D6-6B8C-488D-A465-6A93D9EF3BB4}" destId="{616DF550-74B0-4CDF-B644-B407FEB5782E}" srcOrd="4" destOrd="0" parTransId="{7E06E4C6-CE16-4E38-B3D2-C054AF2EF8F6}" sibTransId="{4119FAC1-8CA1-4F87-841A-217E44D29081}"/>
    <dgm:cxn modelId="{EC07831A-179E-4701-B3EF-20D6E4A35E21}" type="presOf" srcId="{FC86C0F8-72AE-4D5F-9168-C4AC841E74FF}" destId="{4198B9FA-BBF7-4C9F-992C-DECA1AFADB82}" srcOrd="0" destOrd="0" presId="urn:microsoft.com/office/officeart/2005/8/layout/vList2"/>
    <dgm:cxn modelId="{D613E133-9667-44B3-81DD-6AFA67E2B853}" type="presOf" srcId="{616DF550-74B0-4CDF-B644-B407FEB5782E}" destId="{C792962D-5F7B-480D-89F2-1F2ECD280278}" srcOrd="0" destOrd="0" presId="urn:microsoft.com/office/officeart/2005/8/layout/vList2"/>
    <dgm:cxn modelId="{A9B0414B-616F-4978-A035-A0B4ED046AF8}" type="presOf" srcId="{37A371D6-6B8C-488D-A465-6A93D9EF3BB4}" destId="{DF506226-DDBA-4F0C-A31A-BE99F933577E}" srcOrd="0" destOrd="0" presId="urn:microsoft.com/office/officeart/2005/8/layout/vList2"/>
    <dgm:cxn modelId="{11B8EF52-9902-4264-8BAF-AD2CD2DD4B90}" srcId="{37A371D6-6B8C-488D-A465-6A93D9EF3BB4}" destId="{2F18130F-8978-45B2-A439-8576B72C6877}" srcOrd="3" destOrd="0" parTransId="{F2EB5D04-BC03-46B8-AB36-0DB9CB632161}" sibTransId="{455FD68A-8A81-432C-8A65-C8AE73385C40}"/>
    <dgm:cxn modelId="{C9C8E39F-FEBB-4B89-B61F-1C3EE4E6B3F4}" type="presOf" srcId="{8D9B8D25-3268-4513-8A94-9EF608BE83F1}" destId="{42D7538B-4C56-4567-A37D-FC5DA84EE168}" srcOrd="0" destOrd="0" presId="urn:microsoft.com/office/officeart/2005/8/layout/vList2"/>
    <dgm:cxn modelId="{248AE9A1-8637-44AE-8547-0BBBBD5B13C1}" type="presOf" srcId="{2F18130F-8978-45B2-A439-8576B72C6877}" destId="{C1147727-FBDD-41F5-A6B9-27ADE13FF2E2}" srcOrd="0" destOrd="0" presId="urn:microsoft.com/office/officeart/2005/8/layout/vList2"/>
    <dgm:cxn modelId="{5BB2B2C1-13BA-4DE8-AB19-5A2185C7A28F}" srcId="{37A371D6-6B8C-488D-A465-6A93D9EF3BB4}" destId="{8D9B8D25-3268-4513-8A94-9EF608BE83F1}" srcOrd="2" destOrd="0" parTransId="{14875B54-0FDC-4BA6-A675-2F6663214053}" sibTransId="{EC7E05CE-F602-4DC4-B7D3-133BEDB0EF52}"/>
    <dgm:cxn modelId="{512BCEC1-1122-4326-8B06-6AE577AE5882}" srcId="{37A371D6-6B8C-488D-A465-6A93D9EF3BB4}" destId="{FC86C0F8-72AE-4D5F-9168-C4AC841E74FF}" srcOrd="0" destOrd="0" parTransId="{2D2813A8-7D3C-4222-83B4-7EBE17CDE016}" sibTransId="{61FADFDB-2B07-4B58-806E-F94DA6611DE6}"/>
    <dgm:cxn modelId="{078354FE-6A0B-444B-8326-10FB7206A1DE}" type="presOf" srcId="{89C69FEB-0EBF-40A3-95C5-14F4C8B6BDE1}" destId="{9C63620B-EACF-401F-BD4A-B34E7EBC79F9}" srcOrd="0" destOrd="0" presId="urn:microsoft.com/office/officeart/2005/8/layout/vList2"/>
    <dgm:cxn modelId="{F103083B-CEF7-4192-B8A1-A0538D97F550}" type="presParOf" srcId="{DF506226-DDBA-4F0C-A31A-BE99F933577E}" destId="{4198B9FA-BBF7-4C9F-992C-DECA1AFADB82}" srcOrd="0" destOrd="0" presId="urn:microsoft.com/office/officeart/2005/8/layout/vList2"/>
    <dgm:cxn modelId="{8582B9DE-0BD2-4113-A59D-01D1575F972F}" type="presParOf" srcId="{DF506226-DDBA-4F0C-A31A-BE99F933577E}" destId="{267BE317-74C7-49C3-975A-B7DF6B5FB20F}" srcOrd="1" destOrd="0" presId="urn:microsoft.com/office/officeart/2005/8/layout/vList2"/>
    <dgm:cxn modelId="{FEDF5FCB-1DAC-418E-A364-18700DFF333D}" type="presParOf" srcId="{DF506226-DDBA-4F0C-A31A-BE99F933577E}" destId="{9C63620B-EACF-401F-BD4A-B34E7EBC79F9}" srcOrd="2" destOrd="0" presId="urn:microsoft.com/office/officeart/2005/8/layout/vList2"/>
    <dgm:cxn modelId="{340CE511-E504-431A-9728-D86B90C08213}" type="presParOf" srcId="{DF506226-DDBA-4F0C-A31A-BE99F933577E}" destId="{4F49DD65-90D7-45BC-953B-47A2C900C496}" srcOrd="3" destOrd="0" presId="urn:microsoft.com/office/officeart/2005/8/layout/vList2"/>
    <dgm:cxn modelId="{C1821C7D-043B-4F1C-B486-EE64FC4A854C}" type="presParOf" srcId="{DF506226-DDBA-4F0C-A31A-BE99F933577E}" destId="{42D7538B-4C56-4567-A37D-FC5DA84EE168}" srcOrd="4" destOrd="0" presId="urn:microsoft.com/office/officeart/2005/8/layout/vList2"/>
    <dgm:cxn modelId="{9E33CA6E-D546-4D25-9ABC-0EC9D87B9296}" type="presParOf" srcId="{DF506226-DDBA-4F0C-A31A-BE99F933577E}" destId="{634FBE52-2717-4DF3-861B-6C8AF6113F82}" srcOrd="5" destOrd="0" presId="urn:microsoft.com/office/officeart/2005/8/layout/vList2"/>
    <dgm:cxn modelId="{D5532591-83D3-4562-A7CB-916AA00038AD}" type="presParOf" srcId="{DF506226-DDBA-4F0C-A31A-BE99F933577E}" destId="{C1147727-FBDD-41F5-A6B9-27ADE13FF2E2}" srcOrd="6" destOrd="0" presId="urn:microsoft.com/office/officeart/2005/8/layout/vList2"/>
    <dgm:cxn modelId="{03F0F86E-A947-47BD-A94E-CEFED44AC255}" type="presParOf" srcId="{DF506226-DDBA-4F0C-A31A-BE99F933577E}" destId="{2F807D01-4C89-4F77-B2C6-FB1125D58948}" srcOrd="7" destOrd="0" presId="urn:microsoft.com/office/officeart/2005/8/layout/vList2"/>
    <dgm:cxn modelId="{DD8B0C16-1A91-4727-A8E3-9BF32C106CBC}" type="presParOf" srcId="{DF506226-DDBA-4F0C-A31A-BE99F933577E}" destId="{C792962D-5F7B-480D-89F2-1F2ECD28027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9B7ED7-FDF2-4650-AC93-B7E2965E7C87}">
      <dsp:nvSpPr>
        <dsp:cNvPr id="0" name=""/>
        <dsp:cNvSpPr/>
      </dsp:nvSpPr>
      <dsp:spPr>
        <a:xfrm>
          <a:off x="0" y="80644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Interaktív, mesterséges intelligenciára épülő chatbotok készítése oktatási célokra.</a:t>
          </a:r>
          <a:endParaRPr lang="en-US" sz="3100" kern="1200"/>
        </a:p>
      </dsp:txBody>
      <dsp:txXfrm>
        <a:off x="83216" y="163860"/>
        <a:ext cx="6500401" cy="1538258"/>
      </dsp:txXfrm>
    </dsp:sp>
    <dsp:sp modelId="{D82B2F01-7194-4E7B-891C-7DEC51754411}">
      <dsp:nvSpPr>
        <dsp:cNvPr id="0" name=""/>
        <dsp:cNvSpPr/>
      </dsp:nvSpPr>
      <dsp:spPr>
        <a:xfrm>
          <a:off x="0" y="1874614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A tanár meghatározhatja a chatbot szerepét, szabályait, tananyagát és értékelési szempontjait.</a:t>
          </a:r>
          <a:endParaRPr lang="en-US" sz="3100" kern="1200"/>
        </a:p>
      </dsp:txBody>
      <dsp:txXfrm>
        <a:off x="83216" y="1957830"/>
        <a:ext cx="6500401" cy="1538258"/>
      </dsp:txXfrm>
    </dsp:sp>
    <dsp:sp modelId="{3AEF62F4-CC3F-4A8B-A547-1CADD2CE0ED9}">
      <dsp:nvSpPr>
        <dsp:cNvPr id="0" name=""/>
        <dsp:cNvSpPr/>
      </dsp:nvSpPr>
      <dsp:spPr>
        <a:xfrm>
          <a:off x="0" y="3668585"/>
          <a:ext cx="6666833" cy="170469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100" kern="1200"/>
            <a:t>A diák beszélgetve, kérdezve és szerepjátékokon keresztül tanulhat.</a:t>
          </a:r>
          <a:endParaRPr lang="en-US" sz="3100" kern="1200"/>
        </a:p>
      </dsp:txBody>
      <dsp:txXfrm>
        <a:off x="83216" y="3751801"/>
        <a:ext cx="6500401" cy="15382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8B9FA-BBF7-4C9F-992C-DECA1AFADB82}">
      <dsp:nvSpPr>
        <dsp:cNvPr id="0" name=""/>
        <dsp:cNvSpPr/>
      </dsp:nvSpPr>
      <dsp:spPr>
        <a:xfrm>
          <a:off x="0" y="967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/>
            <a:t>• Egyéni gyakorlás: a tanuló saját tempóban gyakorolhat.</a:t>
          </a:r>
          <a:endParaRPr lang="en-US" sz="2500" kern="1200"/>
        </a:p>
      </dsp:txBody>
      <dsp:txXfrm>
        <a:off x="48547" y="145256"/>
        <a:ext cx="6569739" cy="897406"/>
      </dsp:txXfrm>
    </dsp:sp>
    <dsp:sp modelId="{9C63620B-EACF-401F-BD4A-B34E7EBC79F9}">
      <dsp:nvSpPr>
        <dsp:cNvPr id="0" name=""/>
        <dsp:cNvSpPr/>
      </dsp:nvSpPr>
      <dsp:spPr>
        <a:xfrm>
          <a:off x="0" y="116320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/>
            <a:t>• Beszéd- és nyelvgyakorlás: párbeszéd, szókincs, nyelvtan, szerepjáték.</a:t>
          </a:r>
          <a:endParaRPr lang="en-US" sz="2500" kern="1200"/>
        </a:p>
      </dsp:txBody>
      <dsp:txXfrm>
        <a:off x="48547" y="1211756"/>
        <a:ext cx="6569739" cy="897406"/>
      </dsp:txXfrm>
    </dsp:sp>
    <dsp:sp modelId="{42D7538B-4C56-4567-A37D-FC5DA84EE168}">
      <dsp:nvSpPr>
        <dsp:cNvPr id="0" name=""/>
        <dsp:cNvSpPr/>
      </dsp:nvSpPr>
      <dsp:spPr>
        <a:xfrm>
          <a:off x="0" y="2229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/>
            <a:t>• Szerepjáték: történelmi személy, tudós, vásárló, ügyfél vagy tanár szerepe.</a:t>
          </a:r>
          <a:endParaRPr lang="en-US" sz="2500" kern="1200"/>
        </a:p>
      </dsp:txBody>
      <dsp:txXfrm>
        <a:off x="48547" y="2278257"/>
        <a:ext cx="6569739" cy="897406"/>
      </dsp:txXfrm>
    </dsp:sp>
    <dsp:sp modelId="{C1147727-FBDD-41F5-A6B9-27ADE13FF2E2}">
      <dsp:nvSpPr>
        <dsp:cNvPr id="0" name=""/>
        <dsp:cNvSpPr/>
      </dsp:nvSpPr>
      <dsp:spPr>
        <a:xfrm>
          <a:off x="0" y="32962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/>
            <a:t>• Ismétlés és ellenőrzés: kérdések, visszajelzés, tudásellenőrzés.</a:t>
          </a:r>
          <a:endParaRPr lang="en-US" sz="2500" kern="1200"/>
        </a:p>
      </dsp:txBody>
      <dsp:txXfrm>
        <a:off x="48547" y="3344757"/>
        <a:ext cx="6569739" cy="897406"/>
      </dsp:txXfrm>
    </dsp:sp>
    <dsp:sp modelId="{C792962D-5F7B-480D-89F2-1F2ECD280278}">
      <dsp:nvSpPr>
        <dsp:cNvPr id="0" name=""/>
        <dsp:cNvSpPr/>
      </dsp:nvSpPr>
      <dsp:spPr>
        <a:xfrm>
          <a:off x="0" y="436271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500" kern="1200"/>
            <a:t>• Differenciálás: a chatbot a megadott instrukciók szerint segíthet különböző szintű tanulóknak</a:t>
          </a:r>
          <a:endParaRPr lang="en-US" sz="2500" kern="1200"/>
        </a:p>
      </dsp:txBody>
      <dsp:txXfrm>
        <a:off x="48547" y="4411257"/>
        <a:ext cx="6569739" cy="89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*_ga_BFPVR2DEE2*MTcwMjg5NDcxMC4yNi4xLjE3MDI5MDE5OTguNTMuMC4w"/><Relationship Id="rId2" Type="http://schemas.openxmlformats.org/officeDocument/2006/relationships/hyperlink" Target="https://www.teacheracademy.eu/course/ai-challenges-educatio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AEBCBC7-F0AC-DE16-2D56-5E22CF56E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hu-HU" sz="3100" b="1">
                <a:solidFill>
                  <a:srgbClr val="FFFF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 etika és elfogultság: Sokszínűség, befogadás és reprezentáció a MI eszközökben</a:t>
            </a:r>
            <a:br>
              <a:rPr lang="hu-HU" sz="3100" b="1">
                <a:solidFill>
                  <a:srgbClr val="FFFFFF"/>
                </a:solidFill>
              </a:rPr>
            </a:br>
            <a:endParaRPr lang="hu-HU" sz="3100">
              <a:solidFill>
                <a:srgbClr val="FFFFFF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F415E53-6666-260E-7197-BA6088C88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42" y="806824"/>
            <a:ext cx="2919738" cy="1494117"/>
          </a:xfrm>
        </p:spPr>
        <p:txBody>
          <a:bodyPr anchor="b">
            <a:normAutofit/>
          </a:bodyPr>
          <a:lstStyle/>
          <a:p>
            <a:pPr algn="l"/>
            <a:r>
              <a:rPr lang="hu-HU" sz="2000">
                <a:solidFill>
                  <a:srgbClr val="FFFFFF"/>
                </a:solidFill>
              </a:rPr>
              <a:t>Gorzóné Terenyi Zsuzsanna</a:t>
            </a:r>
          </a:p>
          <a:p>
            <a:pPr algn="l"/>
            <a:r>
              <a:rPr lang="hu-HU" sz="2000">
                <a:solidFill>
                  <a:srgbClr val="FFFFFF"/>
                </a:solidFill>
              </a:rPr>
              <a:t>Erasmus+</a:t>
            </a:r>
          </a:p>
        </p:txBody>
      </p:sp>
      <p:pic>
        <p:nvPicPr>
          <p:cNvPr id="5" name="Kép 4" descr="Mizou">
            <a:extLst>
              <a:ext uri="{FF2B5EF4-FFF2-40B4-BE49-F238E27FC236}">
                <a16:creationId xmlns:a16="http://schemas.microsoft.com/office/drawing/2014/main" id="{F5FE733C-2101-ECBE-171C-6DCA611EB5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91" b="11859"/>
          <a:stretch>
            <a:fillRect/>
          </a:stretch>
        </p:blipFill>
        <p:spPr>
          <a:xfrm>
            <a:off x="4502428" y="1622550"/>
            <a:ext cx="7225748" cy="3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48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F200521-DFA7-66BB-077F-2BE988F66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hu-HU" sz="4000">
                <a:solidFill>
                  <a:srgbClr val="FFFFFF"/>
                </a:solidFill>
              </a:rPr>
              <a:t>Mizou – AI a tanításban</a:t>
            </a:r>
            <a:br>
              <a:rPr lang="hu-HU" sz="4000">
                <a:solidFill>
                  <a:srgbClr val="FFFFFF"/>
                </a:solidFill>
              </a:rPr>
            </a:br>
            <a:endParaRPr lang="hu-HU" sz="4000">
              <a:solidFill>
                <a:srgbClr val="FFFFFF"/>
              </a:solidFill>
            </a:endParaRPr>
          </a:p>
        </p:txBody>
      </p:sp>
      <p:graphicFrame>
        <p:nvGraphicFramePr>
          <p:cNvPr id="18" name="Tartalom helye 2">
            <a:extLst>
              <a:ext uri="{FF2B5EF4-FFF2-40B4-BE49-F238E27FC236}">
                <a16:creationId xmlns:a16="http://schemas.microsoft.com/office/drawing/2014/main" id="{A5B57C10-4364-A3DB-3D2A-149914726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95609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3445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67D7DA9-3AFC-8754-8D99-BB840371B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hu-HU" sz="4000">
                <a:solidFill>
                  <a:srgbClr val="FFFFFF"/>
                </a:solidFill>
              </a:rPr>
              <a:t>Mire jó a Mizou?</a:t>
            </a:r>
            <a:br>
              <a:rPr lang="hu-HU" sz="4000">
                <a:solidFill>
                  <a:srgbClr val="FFFFFF"/>
                </a:solidFill>
              </a:rPr>
            </a:br>
            <a:endParaRPr lang="hu-HU" sz="4000">
              <a:solidFill>
                <a:srgbClr val="FFFFFF"/>
              </a:solidFill>
            </a:endParaRPr>
          </a:p>
        </p:txBody>
      </p:sp>
      <p:graphicFrame>
        <p:nvGraphicFramePr>
          <p:cNvPr id="18" name="Tartalom helye 2">
            <a:extLst>
              <a:ext uri="{FF2B5EF4-FFF2-40B4-BE49-F238E27FC236}">
                <a16:creationId xmlns:a16="http://schemas.microsoft.com/office/drawing/2014/main" id="{345A0B98-A95D-AD36-3EA4-CE5A382C12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74132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8316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FE6D408-4859-57F7-56F8-5A3023962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3400">
                <a:solidFill>
                  <a:srgbClr val="FFFFFF"/>
                </a:solidFill>
              </a:rPr>
              <a:t>Példa 1 – Angolóra</a:t>
            </a:r>
            <a:br>
              <a:rPr lang="hu-HU" sz="3400">
                <a:solidFill>
                  <a:srgbClr val="FFFFFF"/>
                </a:solidFill>
              </a:rPr>
            </a:br>
            <a:endParaRPr lang="hu-HU" sz="3400">
              <a:solidFill>
                <a:srgbClr val="FFFFFF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FF675D-1A7C-90B1-B622-5BE2F8C00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spcAft>
                <a:spcPts val="1400"/>
              </a:spcAft>
              <a:buNone/>
              <a:defRPr sz="1800"/>
            </a:pPr>
            <a:r>
              <a:rPr lang="hu-HU" sz="2000" dirty="0"/>
              <a:t>						Téma: „Shopping” – vásárlás angolul.</a:t>
            </a:r>
          </a:p>
          <a:p>
            <a:pPr>
              <a:spcAft>
                <a:spcPts val="1400"/>
              </a:spcAft>
              <a:defRPr sz="1800"/>
            </a:pPr>
            <a:r>
              <a:rPr lang="hu-HU" sz="2000" dirty="0"/>
              <a:t>A chatbot egy angol eladó szerepét játssza.</a:t>
            </a:r>
          </a:p>
          <a:p>
            <a:pPr>
              <a:spcAft>
                <a:spcPts val="1400"/>
              </a:spcAft>
              <a:defRPr sz="1800"/>
            </a:pPr>
            <a:r>
              <a:rPr lang="hu-HU" sz="2000" dirty="0"/>
              <a:t>A tanuló rendel, kérdez az árakról, méretről, színről és fizetésről.</a:t>
            </a:r>
          </a:p>
          <a:p>
            <a:pPr>
              <a:spcAft>
                <a:spcPts val="1400"/>
              </a:spcAft>
              <a:defRPr sz="1800"/>
            </a:pPr>
            <a:r>
              <a:rPr lang="hu-HU" sz="2000" dirty="0"/>
              <a:t>A chatbot javíthatja a hibákat és további kérdésekkel ösztönözheti a beszédet.</a:t>
            </a:r>
          </a:p>
          <a:p>
            <a:pPr>
              <a:spcAft>
                <a:spcPts val="1400"/>
              </a:spcAft>
              <a:defRPr sz="1800"/>
            </a:pPr>
            <a:r>
              <a:rPr lang="hu-HU" sz="2000" dirty="0"/>
              <a:t>→ Valósághű helyzetben gyakorolható az angol kommunikáció.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309023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B898663-7571-7003-432F-5F668E875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294538"/>
            <a:ext cx="9895951" cy="103366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Példa 2 – Alsó tagozat</a:t>
            </a:r>
            <a:b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AA685C-7092-9C73-E51B-CAAF1499A1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  <a:spcAft>
                <a:spcPts val="1400"/>
              </a:spcAft>
              <a:defRPr sz="1800"/>
            </a:pPr>
            <a:r>
              <a:rPr lang="hu-HU" sz="2000" dirty="0">
                <a:solidFill>
                  <a:schemeClr val="tx1"/>
                </a:solidFill>
              </a:rPr>
              <a:t>			</a:t>
            </a:r>
            <a:r>
              <a:rPr lang="en-US" sz="2000" dirty="0">
                <a:solidFill>
                  <a:schemeClr val="tx1"/>
                </a:solidFill>
              </a:rPr>
              <a:t>Mesefigura vagy „</a:t>
            </a:r>
            <a:r>
              <a:rPr lang="en-US" sz="2000" dirty="0" err="1">
                <a:solidFill>
                  <a:schemeClr val="tx1"/>
                </a:solidFill>
              </a:rPr>
              <a:t>tanulótárs</a:t>
            </a:r>
            <a:r>
              <a:rPr lang="en-US" sz="2000" dirty="0">
                <a:solidFill>
                  <a:schemeClr val="tx1"/>
                </a:solidFill>
              </a:rPr>
              <a:t>” </a:t>
            </a:r>
            <a:r>
              <a:rPr lang="en-US" sz="2000" dirty="0" err="1">
                <a:solidFill>
                  <a:schemeClr val="tx1"/>
                </a:solidFill>
              </a:rPr>
              <a:t>szerepű</a:t>
            </a:r>
            <a:r>
              <a:rPr lang="en-US" sz="2000" dirty="0">
                <a:solidFill>
                  <a:schemeClr val="tx1"/>
                </a:solidFill>
              </a:rPr>
              <a:t> chatbot.</a:t>
            </a:r>
          </a:p>
          <a:p>
            <a:pPr indent="-228600" algn="l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 dirty="0" err="1">
                <a:solidFill>
                  <a:schemeClr val="tx1"/>
                </a:solidFill>
              </a:rPr>
              <a:t>Olvasás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err="1">
                <a:solidFill>
                  <a:schemeClr val="tx1"/>
                </a:solidFill>
              </a:rPr>
              <a:t>kérdések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egy</a:t>
            </a:r>
            <a:r>
              <a:rPr lang="en-US" sz="2000" dirty="0">
                <a:solidFill>
                  <a:schemeClr val="tx1"/>
                </a:solidFill>
              </a:rPr>
              <a:t> mese </a:t>
            </a:r>
            <a:r>
              <a:rPr lang="en-US" sz="2000" dirty="0" err="1">
                <a:solidFill>
                  <a:schemeClr val="tx1"/>
                </a:solidFill>
              </a:rPr>
              <a:t>szereplőjéhez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indent="-228600" algn="l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 dirty="0" err="1">
                <a:solidFill>
                  <a:schemeClr val="tx1"/>
                </a:solidFill>
              </a:rPr>
              <a:t>Szövegértés</a:t>
            </a:r>
            <a:r>
              <a:rPr lang="en-US" sz="2000" dirty="0">
                <a:solidFill>
                  <a:schemeClr val="tx1"/>
                </a:solidFill>
              </a:rPr>
              <a:t>: a chatbot </a:t>
            </a:r>
            <a:r>
              <a:rPr lang="en-US" sz="2000" dirty="0" err="1">
                <a:solidFill>
                  <a:schemeClr val="tx1"/>
                </a:solidFill>
              </a:rPr>
              <a:t>kérdéseket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tesz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fel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olvasott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szövegről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indent="-228600" algn="l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 dirty="0" err="1">
                <a:solidFill>
                  <a:schemeClr val="tx1"/>
                </a:solidFill>
              </a:rPr>
              <a:t>Szociális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kompetencia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en-US" sz="2000" dirty="0" err="1">
                <a:solidFill>
                  <a:schemeClr val="tx1"/>
                </a:solidFill>
              </a:rPr>
              <a:t>konfliktushelyzetek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gyakorlása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biztonságos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környezetben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indent="-228600" algn="l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 dirty="0">
                <a:solidFill>
                  <a:schemeClr val="tx1"/>
                </a:solidFill>
              </a:rPr>
              <a:t>→ </a:t>
            </a:r>
            <a:r>
              <a:rPr lang="en-US" sz="2000" dirty="0" err="1">
                <a:solidFill>
                  <a:schemeClr val="tx1"/>
                </a:solidFill>
              </a:rPr>
              <a:t>Játékos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interaktív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gyakorlás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 err="1">
                <a:solidFill>
                  <a:schemeClr val="tx1"/>
                </a:solidFill>
              </a:rPr>
              <a:t>amely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leköti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 err="1">
                <a:solidFill>
                  <a:schemeClr val="tx1"/>
                </a:solidFill>
              </a:rPr>
              <a:t>tanulókat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indent="-228600" algn="l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112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26396" y="586855"/>
            <a:ext cx="4230100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000" b="1"/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Miért lehet hasznos pedagógusként?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503158" y="649480"/>
            <a:ext cx="4862447" cy="554604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>
                <a:solidFill>
                  <a:schemeClr val="tx1"/>
                </a:solidFill>
              </a:rPr>
              <a:t>✓ Több lehetőség egyéni gyakorlásra.</a:t>
            </a:r>
          </a:p>
          <a:p>
            <a:pPr indent="-228600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>
                <a:solidFill>
                  <a:schemeClr val="tx1"/>
                </a:solidFill>
              </a:rPr>
              <a:t>✓ A tanulók aktívabban vesznek részt a feladatban.</a:t>
            </a:r>
          </a:p>
          <a:p>
            <a:pPr indent="-228600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>
                <a:solidFill>
                  <a:schemeClr val="tx1"/>
                </a:solidFill>
              </a:rPr>
              <a:t>✓ Szerepjátékokkal életszerű helyzeteket lehet létrehozni.</a:t>
            </a:r>
          </a:p>
          <a:p>
            <a:pPr indent="-228600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>
                <a:solidFill>
                  <a:schemeClr val="tx1"/>
                </a:solidFill>
              </a:rPr>
              <a:t>✓ A tanár saját instrukciókkal és tananyaggal szabhatja személyre.</a:t>
            </a:r>
          </a:p>
          <a:p>
            <a:pPr indent="-228600" defTabSz="914400">
              <a:lnSpc>
                <a:spcPct val="9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/>
            </a:pPr>
            <a:r>
              <a:rPr lang="en-US" sz="2000">
                <a:solidFill>
                  <a:schemeClr val="tx1"/>
                </a:solidFill>
              </a:rPr>
              <a:t>⚠️ Az AI válaszait érdemes ellenőrizni; a tanári irányítás továbbra is fontos.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294</Words>
  <Application>Microsoft Office PowerPoint</Application>
  <PresentationFormat>Szélesvásznú</PresentationFormat>
  <Paragraphs>31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MI etika és elfogultság: Sokszínűség, befogadás és reprezentáció a MI eszközökben </vt:lpstr>
      <vt:lpstr>Mizou – AI a tanításban </vt:lpstr>
      <vt:lpstr>Mire jó a Mizou? </vt:lpstr>
      <vt:lpstr>Példa 1 – Angolóra </vt:lpstr>
      <vt:lpstr>Példa 2 – Alsó tagozat 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Gorzó család</dc:creator>
  <cp:keywords/>
  <dc:description>generated using python-pptx</dc:description>
  <cp:lastModifiedBy>O365 felhasználó</cp:lastModifiedBy>
  <cp:revision>3</cp:revision>
  <dcterms:created xsi:type="dcterms:W3CDTF">2013-01-27T09:14:16Z</dcterms:created>
  <dcterms:modified xsi:type="dcterms:W3CDTF">2026-08-24T13:23:00Z</dcterms:modified>
  <cp:category/>
</cp:coreProperties>
</file>